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762" r:id="rId3"/>
    <p:sldMasterId id="2147483810" r:id="rId4"/>
  </p:sldMasterIdLst>
  <p:notesMasterIdLst>
    <p:notesMasterId r:id="rId51"/>
  </p:notesMasterIdLst>
  <p:sldIdLst>
    <p:sldId id="377" r:id="rId5"/>
    <p:sldId id="321" r:id="rId6"/>
    <p:sldId id="372" r:id="rId7"/>
    <p:sldId id="374" r:id="rId8"/>
    <p:sldId id="375" r:id="rId9"/>
    <p:sldId id="376" r:id="rId10"/>
    <p:sldId id="322" r:id="rId11"/>
    <p:sldId id="323" r:id="rId12"/>
    <p:sldId id="324" r:id="rId13"/>
    <p:sldId id="325" r:id="rId14"/>
    <p:sldId id="326" r:id="rId15"/>
    <p:sldId id="330" r:id="rId16"/>
    <p:sldId id="331" r:id="rId17"/>
    <p:sldId id="332" r:id="rId18"/>
    <p:sldId id="367" r:id="rId19"/>
    <p:sldId id="368" r:id="rId20"/>
    <p:sldId id="369" r:id="rId21"/>
    <p:sldId id="335" r:id="rId22"/>
    <p:sldId id="336" r:id="rId23"/>
    <p:sldId id="306" r:id="rId24"/>
    <p:sldId id="307" r:id="rId25"/>
    <p:sldId id="308" r:id="rId26"/>
    <p:sldId id="309" r:id="rId27"/>
    <p:sldId id="363" r:id="rId28"/>
    <p:sldId id="364" r:id="rId29"/>
    <p:sldId id="311" r:id="rId30"/>
    <p:sldId id="313" r:id="rId31"/>
    <p:sldId id="365" r:id="rId32"/>
    <p:sldId id="366" r:id="rId33"/>
    <p:sldId id="355" r:id="rId34"/>
    <p:sldId id="353" r:id="rId35"/>
    <p:sldId id="356" r:id="rId36"/>
    <p:sldId id="345" r:id="rId37"/>
    <p:sldId id="354" r:id="rId38"/>
    <p:sldId id="346" r:id="rId39"/>
    <p:sldId id="371" r:id="rId40"/>
    <p:sldId id="370" r:id="rId41"/>
    <p:sldId id="303" r:id="rId42"/>
    <p:sldId id="305" r:id="rId43"/>
    <p:sldId id="299" r:id="rId44"/>
    <p:sldId id="347" r:id="rId45"/>
    <p:sldId id="348" r:id="rId46"/>
    <p:sldId id="349" r:id="rId47"/>
    <p:sldId id="350" r:id="rId48"/>
    <p:sldId id="351" r:id="rId49"/>
    <p:sldId id="3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1" autoAdjust="0"/>
    <p:restoredTop sz="92880" autoAdjust="0"/>
  </p:normalViewPr>
  <p:slideViewPr>
    <p:cSldViewPr snapToGrid="0">
      <p:cViewPr varScale="1">
        <p:scale>
          <a:sx n="114" d="100"/>
          <a:sy n="114"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enio\Desktop\OutCome\PIE_CHAR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enio\Desktop\OutCome\PIE_CHA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enio\Desktop\OutCome\PIE_CHA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enio\Desktop\Outcome(Bonny)\&#32080;&#26524;&#20844;&#24067;.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enio\Desktop\Outcome(Bonny)\&#32080;&#26524;&#20844;&#24067;.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工作表1!$E$3</c:f>
              <c:strCache>
                <c:ptCount val="1"/>
                <c:pt idx="0">
                  <c:v>Python</c:v>
                </c:pt>
              </c:strCache>
            </c:strRef>
          </c:tx>
          <c:spPr>
            <a:solidFill>
              <a:schemeClr val="accent4"/>
            </a:solidFill>
            <a:ln>
              <a:noFill/>
            </a:ln>
            <a:effectLst/>
          </c:spPr>
          <c:invertIfNegative val="0"/>
          <c:dLbls>
            <c:dLbl>
              <c:idx val="0"/>
              <c:layout>
                <c:manualLayout>
                  <c:x val="3.08820240567776E-3"/>
                  <c:y val="2.56593667221972E-3"/>
                </c:manualLayout>
              </c:layout>
              <c:tx>
                <c:rich>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fld id="{B1DE8AFD-7AE7-4A0E-9ACE-A9DF632FD8F7}" type="VALUE">
                      <a:rPr lang="en-US" altLang="zh-TW" sz="1400" b="1" baseline="0">
                        <a:solidFill>
                          <a:srgbClr val="FF0000"/>
                        </a:solidFill>
                      </a:rPr>
                      <a:pPr>
                        <a:defRPr sz="1400">
                          <a:solidFill>
                            <a:srgbClr val="FF0000"/>
                          </a:solidFill>
                        </a:defRPr>
                      </a:pPr>
                      <a:t>[值]</a:t>
                    </a:fld>
                    <a:endParaRPr lang="zh-TW" altLang="en-US"/>
                  </a:p>
                </c:rich>
              </c:tx>
              <c:spPr>
                <a:noFill/>
                <a:ln>
                  <a:noFill/>
                </a:ln>
                <a:effectLst/>
              </c:spPr>
              <c:txPr>
                <a:bodyPr rot="0" spcFirstLastPara="1" vertOverflow="ellipsis" vert="horz" wrap="square" anchor="ctr" anchorCtr="1"/>
                <a:lstStyle/>
                <a:p>
                  <a:pPr>
                    <a:defRPr sz="1400" b="0" i="0" u="none" strike="noStrike" kern="1200" baseline="0">
                      <a:solidFill>
                        <a:srgbClr val="FF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15:layout>
                    <c:manualLayout>
                      <c:w val="8.3296758044133376E-2"/>
                      <c:h val="8.3923314940936189E-2"/>
                    </c:manualLayout>
                  </c15:layout>
                  <c15:dlblFieldTable/>
                  <c15:showDataLabelsRange val="0"/>
                </c:ext>
                <c:ext xmlns:c16="http://schemas.microsoft.com/office/drawing/2014/chart" uri="{C3380CC4-5D6E-409C-BE32-E72D297353CC}">
                  <c16:uniqueId val="{00000000-78E3-431F-B902-C18EF8657716}"/>
                </c:ext>
              </c:extLst>
            </c:dLbl>
            <c:dLbl>
              <c:idx val="1"/>
              <c:layout>
                <c:manualLayout>
                  <c:x val="-1.388888888888894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8E3-431F-B902-C18EF8657716}"/>
                </c:ext>
              </c:extLst>
            </c:dLbl>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工作表1!$D$4:$D$8</c:f>
              <c:strCache>
                <c:ptCount val="5"/>
                <c:pt idx="0">
                  <c:v>XGBoost</c:v>
                </c:pt>
                <c:pt idx="1">
                  <c:v>GBDT</c:v>
                </c:pt>
                <c:pt idx="2">
                  <c:v>Random Forest</c:v>
                </c:pt>
                <c:pt idx="3">
                  <c:v>SVM</c:v>
                </c:pt>
                <c:pt idx="4">
                  <c:v>Vote</c:v>
                </c:pt>
              </c:strCache>
            </c:strRef>
          </c:cat>
          <c:val>
            <c:numRef>
              <c:f>工作表1!$E$4:$E$8</c:f>
              <c:numCache>
                <c:formatCode>0.00%</c:formatCode>
                <c:ptCount val="5"/>
                <c:pt idx="0">
                  <c:v>0.97142857142857097</c:v>
                </c:pt>
                <c:pt idx="1">
                  <c:v>0.71428571428571397</c:v>
                </c:pt>
                <c:pt idx="2">
                  <c:v>0.85714285714285698</c:v>
                </c:pt>
                <c:pt idx="3">
                  <c:v>0.8</c:v>
                </c:pt>
                <c:pt idx="4">
                  <c:v>0.91428571428571404</c:v>
                </c:pt>
              </c:numCache>
            </c:numRef>
          </c:val>
          <c:extLst>
            <c:ext xmlns:c16="http://schemas.microsoft.com/office/drawing/2014/chart" uri="{C3380CC4-5D6E-409C-BE32-E72D297353CC}">
              <c16:uniqueId val="{00000001-78E3-431F-B902-C18EF8657716}"/>
            </c:ext>
          </c:extLst>
        </c:ser>
        <c:ser>
          <c:idx val="1"/>
          <c:order val="1"/>
          <c:tx>
            <c:strRef>
              <c:f>工作表1!$F$3</c:f>
              <c:strCache>
                <c:ptCount val="1"/>
                <c:pt idx="0">
                  <c:v>RapidMiner</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dk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工作表1!$D$4:$D$8</c:f>
              <c:strCache>
                <c:ptCount val="5"/>
                <c:pt idx="0">
                  <c:v>XGBoost</c:v>
                </c:pt>
                <c:pt idx="1">
                  <c:v>GBDT</c:v>
                </c:pt>
                <c:pt idx="2">
                  <c:v>Random Forest</c:v>
                </c:pt>
                <c:pt idx="3">
                  <c:v>SVM</c:v>
                </c:pt>
                <c:pt idx="4">
                  <c:v>Vote</c:v>
                </c:pt>
              </c:strCache>
            </c:strRef>
          </c:cat>
          <c:val>
            <c:numRef>
              <c:f>工作表1!$F$4:$F$8</c:f>
              <c:numCache>
                <c:formatCode>0.00%</c:formatCode>
                <c:ptCount val="5"/>
                <c:pt idx="1">
                  <c:v>0.71430000000000005</c:v>
                </c:pt>
                <c:pt idx="2">
                  <c:v>0.65710000000000002</c:v>
                </c:pt>
                <c:pt idx="3">
                  <c:v>0.71430000000000005</c:v>
                </c:pt>
                <c:pt idx="4">
                  <c:v>0.71430000000000005</c:v>
                </c:pt>
              </c:numCache>
            </c:numRef>
          </c:val>
          <c:extLst>
            <c:ext xmlns:c16="http://schemas.microsoft.com/office/drawing/2014/chart" uri="{C3380CC4-5D6E-409C-BE32-E72D297353CC}">
              <c16:uniqueId val="{00000002-78E3-431F-B902-C18EF8657716}"/>
            </c:ext>
          </c:extLst>
        </c:ser>
        <c:dLbls>
          <c:dLblPos val="outEnd"/>
          <c:showLegendKey val="0"/>
          <c:showVal val="1"/>
          <c:showCatName val="0"/>
          <c:showSerName val="0"/>
          <c:showPercent val="0"/>
          <c:showBubbleSize val="0"/>
        </c:dLbls>
        <c:gapWidth val="267"/>
        <c:overlap val="-43"/>
        <c:axId val="1459270000"/>
        <c:axId val="1459272720"/>
      </c:barChart>
      <c:catAx>
        <c:axId val="145927000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cap="none" spc="0" normalizeH="0" baseline="0">
                <a:solidFill>
                  <a:schemeClr val="dk1">
                    <a:lumMod val="65000"/>
                    <a:lumOff val="35000"/>
                  </a:schemeClr>
                </a:solidFill>
                <a:latin typeface="+mn-lt"/>
                <a:ea typeface="+mn-ea"/>
                <a:cs typeface="+mn-cs"/>
              </a:defRPr>
            </a:pPr>
            <a:endParaRPr lang="zh-TW"/>
          </a:p>
        </c:txPr>
        <c:crossAx val="1459272720"/>
        <c:crosses val="autoZero"/>
        <c:auto val="1"/>
        <c:lblAlgn val="ctr"/>
        <c:lblOffset val="100"/>
        <c:noMultiLvlLbl val="0"/>
      </c:catAx>
      <c:valAx>
        <c:axId val="1459272720"/>
        <c:scaling>
          <c:orientation val="minMax"/>
          <c:max val="1"/>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zh-TW"/>
          </a:p>
        </c:txPr>
        <c:crossAx val="145927000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sz="1200" baseline="0"/>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6604627338917E-2"/>
          <c:y val="0.1749100272439095"/>
          <c:w val="0.93163521161417318"/>
          <c:h val="0.75365841820506774"/>
        </c:manualLayout>
      </c:layout>
      <c:lineChart>
        <c:grouping val="standard"/>
        <c:varyColors val="0"/>
        <c:ser>
          <c:idx val="1"/>
          <c:order val="0"/>
          <c:tx>
            <c:strRef>
              <c:f>工作表1!$C$1</c:f>
              <c:strCache>
                <c:ptCount val="1"/>
                <c:pt idx="0">
                  <c:v>欄1</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工作表1!$A$2:$A$6</c:f>
              <c:numCache>
                <c:formatCode>General</c:formatCode>
                <c:ptCount val="5"/>
                <c:pt idx="0">
                  <c:v>1</c:v>
                </c:pt>
                <c:pt idx="1">
                  <c:v>2</c:v>
                </c:pt>
                <c:pt idx="2">
                  <c:v>3</c:v>
                </c:pt>
                <c:pt idx="3">
                  <c:v>4</c:v>
                </c:pt>
                <c:pt idx="4">
                  <c:v>5</c:v>
                </c:pt>
              </c:numCache>
            </c:numRef>
          </c:cat>
          <c:val>
            <c:numRef>
              <c:f>工作表1!$C$2:$C$6</c:f>
              <c:numCache>
                <c:formatCode>General</c:formatCode>
                <c:ptCount val="5"/>
              </c:numCache>
            </c:numRef>
          </c:val>
          <c:smooth val="0"/>
          <c:extLst>
            <c:ext xmlns:c16="http://schemas.microsoft.com/office/drawing/2014/chart" uri="{C3380CC4-5D6E-409C-BE32-E72D297353CC}">
              <c16:uniqueId val="{00000001-E6F6-4065-A43A-02517AA63E53}"/>
            </c:ext>
          </c:extLst>
        </c:ser>
        <c:ser>
          <c:idx val="2"/>
          <c:order val="1"/>
          <c:tx>
            <c:strRef>
              <c:f>工作表1!$D$1</c:f>
              <c:strCache>
                <c:ptCount val="1"/>
                <c:pt idx="0">
                  <c:v>欄2</c:v>
                </c:pt>
              </c:strCache>
            </c:strRef>
          </c:tx>
          <c:spPr>
            <a:ln w="2222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工作表1!$A$2:$A$6</c:f>
              <c:numCache>
                <c:formatCode>General</c:formatCode>
                <c:ptCount val="5"/>
                <c:pt idx="0">
                  <c:v>1</c:v>
                </c:pt>
                <c:pt idx="1">
                  <c:v>2</c:v>
                </c:pt>
                <c:pt idx="2">
                  <c:v>3</c:v>
                </c:pt>
                <c:pt idx="3">
                  <c:v>4</c:v>
                </c:pt>
                <c:pt idx="4">
                  <c:v>5</c:v>
                </c:pt>
              </c:numCache>
            </c:numRef>
          </c:cat>
          <c:val>
            <c:numRef>
              <c:f>工作表1!$D$2:$D$6</c:f>
              <c:numCache>
                <c:formatCode>General</c:formatCode>
                <c:ptCount val="5"/>
              </c:numCache>
            </c:numRef>
          </c:val>
          <c:smooth val="0"/>
          <c:extLst>
            <c:ext xmlns:c16="http://schemas.microsoft.com/office/drawing/2014/chart" uri="{C3380CC4-5D6E-409C-BE32-E72D297353CC}">
              <c16:uniqueId val="{00000002-E6F6-4065-A43A-02517AA63E53}"/>
            </c:ext>
          </c:extLst>
        </c:ser>
        <c:ser>
          <c:idx val="3"/>
          <c:order val="2"/>
          <c:tx>
            <c:strRef>
              <c:f>工作表1!$E$1</c:f>
              <c:strCache>
                <c:ptCount val="1"/>
                <c:pt idx="0">
                  <c:v>欄3</c:v>
                </c:pt>
              </c:strCache>
            </c:strRef>
          </c:tx>
          <c:spPr>
            <a:ln w="2222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工作表1!$A$2:$A$6</c:f>
              <c:numCache>
                <c:formatCode>General</c:formatCode>
                <c:ptCount val="5"/>
                <c:pt idx="0">
                  <c:v>1</c:v>
                </c:pt>
                <c:pt idx="1">
                  <c:v>2</c:v>
                </c:pt>
                <c:pt idx="2">
                  <c:v>3</c:v>
                </c:pt>
                <c:pt idx="3">
                  <c:v>4</c:v>
                </c:pt>
                <c:pt idx="4">
                  <c:v>5</c:v>
                </c:pt>
              </c:numCache>
            </c:numRef>
          </c:cat>
          <c:val>
            <c:numRef>
              <c:f>工作表1!$E$2:$E$6</c:f>
              <c:numCache>
                <c:formatCode>General</c:formatCode>
                <c:ptCount val="5"/>
              </c:numCache>
            </c:numRef>
          </c:val>
          <c:smooth val="0"/>
          <c:extLst>
            <c:ext xmlns:c16="http://schemas.microsoft.com/office/drawing/2014/chart" uri="{C3380CC4-5D6E-409C-BE32-E72D297353CC}">
              <c16:uniqueId val="{00000003-E6F6-4065-A43A-02517AA63E53}"/>
            </c:ext>
          </c:extLst>
        </c:ser>
        <c:dLbls>
          <c:dLblPos val="ctr"/>
          <c:showLegendKey val="0"/>
          <c:showVal val="1"/>
          <c:showCatName val="0"/>
          <c:showSerName val="0"/>
          <c:showPercent val="0"/>
          <c:showBubbleSize val="0"/>
        </c:dLbls>
        <c:smooth val="0"/>
        <c:axId val="1459271632"/>
        <c:axId val="1459267280"/>
      </c:lineChart>
      <c:catAx>
        <c:axId val="145927163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TW"/>
          </a:p>
        </c:txPr>
        <c:crossAx val="1459267280"/>
        <c:crosses val="autoZero"/>
        <c:auto val="1"/>
        <c:lblAlgn val="ctr"/>
        <c:lblOffset val="100"/>
        <c:noMultiLvlLbl val="0"/>
      </c:catAx>
      <c:valAx>
        <c:axId val="1459267280"/>
        <c:scaling>
          <c:orientation val="minMax"/>
          <c:max val="5"/>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TW"/>
          </a:p>
        </c:txPr>
        <c:crossAx val="1459271632"/>
        <c:crosses val="autoZero"/>
        <c:crossBetween val="between"/>
        <c:majorUnit val="1"/>
      </c:valAx>
      <c:spPr>
        <a:pattFill prst="ltDnDiag">
          <a:fgClr>
            <a:schemeClr val="dk1">
              <a:lumMod val="15000"/>
              <a:lumOff val="85000"/>
            </a:schemeClr>
          </a:fgClr>
          <a:bgClr>
            <a:schemeClr val="lt1"/>
          </a:bgClr>
        </a:pattFill>
        <a:ln>
          <a:solidFill>
            <a:schemeClr val="lt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8611111111111113"/>
          <c:y val="6.0185185185185182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title>
    <c:autoTitleDeleted val="0"/>
    <c:plotArea>
      <c:layout/>
      <c:doughnutChart>
        <c:varyColors val="1"/>
        <c:ser>
          <c:idx val="0"/>
          <c:order val="0"/>
          <c:tx>
            <c:strRef>
              <c:f>[PIE_CHART.xlsx]PIE!$B$16</c:f>
              <c:strCache>
                <c:ptCount val="1"/>
                <c:pt idx="0">
                  <c:v>晶圓</c:v>
                </c:pt>
              </c:strCache>
            </c:strRef>
          </c:tx>
          <c:dPt>
            <c:idx val="0"/>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446-4DDB-91EE-173AFDC4F0F3}"/>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446-4DDB-91EE-173AFDC4F0F3}"/>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446-4DDB-91EE-173AFDC4F0F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000" b="1" i="0" u="none" strike="noStrike" kern="1200" baseline="0">
                    <a:solidFill>
                      <a:schemeClr val="lt1"/>
                    </a:solidFill>
                    <a:latin typeface="+mn-lt"/>
                    <a:ea typeface="微軟正黑體" panose="020B0604030504040204" pitchFamily="34" charset="-120"/>
                    <a:cs typeface="+mn-cs"/>
                  </a:defRPr>
                </a:pPr>
                <a:endParaRPr lang="zh-TW"/>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[PIE_CHART.xlsx]PIE!$A$17:$A$19</c:f>
              <c:strCache>
                <c:ptCount val="3"/>
                <c:pt idx="0">
                  <c:v>上漲</c:v>
                </c:pt>
                <c:pt idx="1">
                  <c:v>下跌</c:v>
                </c:pt>
                <c:pt idx="2">
                  <c:v>持平</c:v>
                </c:pt>
              </c:strCache>
            </c:strRef>
          </c:cat>
          <c:val>
            <c:numRef>
              <c:f>[PIE_CHART.xlsx]PIE!$B$17:$B$19</c:f>
              <c:numCache>
                <c:formatCode>0.00%</c:formatCode>
                <c:ptCount val="3"/>
                <c:pt idx="0">
                  <c:v>0.39534883720930231</c:v>
                </c:pt>
                <c:pt idx="1">
                  <c:v>0.20930232558139536</c:v>
                </c:pt>
                <c:pt idx="2">
                  <c:v>0.39534883720930231</c:v>
                </c:pt>
              </c:numCache>
            </c:numRef>
          </c:val>
          <c:extLst>
            <c:ext xmlns:c16="http://schemas.microsoft.com/office/drawing/2014/chart" uri="{C3380CC4-5D6E-409C-BE32-E72D297353CC}">
              <c16:uniqueId val="{00000006-A446-4DDB-91EE-173AFDC4F0F3}"/>
            </c:ext>
          </c:extLst>
        </c:ser>
        <c:dLbls>
          <c:showLegendKey val="0"/>
          <c:showVal val="1"/>
          <c:showCatName val="1"/>
          <c:showSerName val="0"/>
          <c:showPercent val="0"/>
          <c:showBubbleSize val="0"/>
          <c:showLeaderLines val="1"/>
        </c:dLbls>
        <c:firstSliceAng val="0"/>
        <c:holeSize val="50"/>
      </c:doughnutChart>
      <c:spPr>
        <a:noFill/>
        <a:ln>
          <a:noFill/>
        </a:ln>
        <a:effectLst/>
      </c:spPr>
    </c:plotArea>
    <c:legend>
      <c:legendPos val="r"/>
      <c:layout>
        <c:manualLayout>
          <c:xMode val="edge"/>
          <c:yMode val="edge"/>
          <c:x val="0.87953046960800674"/>
          <c:y val="0.40909973009747713"/>
          <c:w val="0.10568392171776951"/>
          <c:h val="0.3051244302677462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baseline="0">
          <a:ea typeface="微軟正黑體" panose="020B0604030504040204" pitchFamily="34" charset="-12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微軟正黑體" panose="020B0604030504040204" pitchFamily="34" charset="-120"/>
                <a:cs typeface="+mn-cs"/>
              </a:defRPr>
            </a:pPr>
            <a:r>
              <a:rPr lang="zh-TW" altLang="en-US"/>
              <a:t>半導體</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title>
    <c:autoTitleDeleted val="0"/>
    <c:plotArea>
      <c:layout>
        <c:manualLayout>
          <c:layoutTarget val="inner"/>
          <c:xMode val="edge"/>
          <c:yMode val="edge"/>
          <c:x val="0.2225192704588409"/>
          <c:y val="0.23059669585595577"/>
          <c:w val="0.44108887584320527"/>
          <c:h val="0.60270449646240121"/>
        </c:manualLayout>
      </c:layout>
      <c:doughnutChart>
        <c:varyColors val="1"/>
        <c:ser>
          <c:idx val="1"/>
          <c:order val="0"/>
          <c:tx>
            <c:strRef>
              <c:f>[PIE_CHART.xlsx]PIE!$B$37</c:f>
              <c:strCache>
                <c:ptCount val="1"/>
                <c:pt idx="0">
                  <c:v>半導體</c:v>
                </c:pt>
              </c:strCache>
            </c:strRef>
          </c:tx>
          <c:dPt>
            <c:idx val="0"/>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7C6-438B-9ADA-EB8229B8D4EB}"/>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7C6-438B-9ADA-EB8229B8D4EB}"/>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7C6-438B-9ADA-EB8229B8D4EB}"/>
              </c:ext>
            </c:extLst>
          </c:dPt>
          <c:dLbls>
            <c:dLbl>
              <c:idx val="0"/>
              <c:layout>
                <c:manualLayout>
                  <c:x val="9.9462386644311701E-2"/>
                  <c:y val="-1.426024688567062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7C6-438B-9ADA-EB8229B8D4EB}"/>
                </c:ext>
              </c:extLst>
            </c:dLbl>
            <c:dLbl>
              <c:idx val="1"/>
              <c:layout>
                <c:manualLayout>
                  <c:x val="-3.2258071344101122E-2"/>
                  <c:y val="9.982172819969435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7C6-438B-9ADA-EB8229B8D4EB}"/>
                </c:ext>
              </c:extLst>
            </c:dLbl>
            <c:dLbl>
              <c:idx val="2"/>
              <c:layout>
                <c:manualLayout>
                  <c:x val="-8.0645178360252812E-2"/>
                  <c:y val="-2.852049377134115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7C6-438B-9ADA-EB8229B8D4EB}"/>
                </c:ext>
              </c:extLst>
            </c:dLbl>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微軟正黑體" panose="020B0604030504040204" pitchFamily="34" charset="-120"/>
                    <a:cs typeface="+mn-cs"/>
                  </a:defRPr>
                </a:pPr>
                <a:endParaRPr lang="zh-TW"/>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[PIE_CHART.xlsx]PIE!$A$38:$A$40</c:f>
              <c:strCache>
                <c:ptCount val="3"/>
                <c:pt idx="0">
                  <c:v>上漲</c:v>
                </c:pt>
                <c:pt idx="1">
                  <c:v>下跌</c:v>
                </c:pt>
                <c:pt idx="2">
                  <c:v>持平</c:v>
                </c:pt>
              </c:strCache>
            </c:strRef>
          </c:cat>
          <c:val>
            <c:numRef>
              <c:f>[PIE_CHART.xlsx]PIE!$B$38:$B$40</c:f>
              <c:numCache>
                <c:formatCode>0.00%</c:formatCode>
                <c:ptCount val="3"/>
                <c:pt idx="0">
                  <c:v>0.41379310344827586</c:v>
                </c:pt>
                <c:pt idx="1">
                  <c:v>0.20689655172413793</c:v>
                </c:pt>
                <c:pt idx="2">
                  <c:v>0.37931034482758619</c:v>
                </c:pt>
              </c:numCache>
            </c:numRef>
          </c:val>
          <c:extLst>
            <c:ext xmlns:c16="http://schemas.microsoft.com/office/drawing/2014/chart" uri="{C3380CC4-5D6E-409C-BE32-E72D297353CC}">
              <c16:uniqueId val="{00000006-E7C6-438B-9ADA-EB8229B8D4EB}"/>
            </c:ext>
          </c:extLst>
        </c:ser>
        <c:ser>
          <c:idx val="0"/>
          <c:order val="1"/>
          <c:tx>
            <c:strRef>
              <c:f>[PIE_CHART.xlsx]PIE!$B$37</c:f>
              <c:strCache>
                <c:ptCount val="1"/>
                <c:pt idx="0">
                  <c:v>半導體</c:v>
                </c:pt>
              </c:strCache>
            </c:strRef>
          </c:tx>
          <c:dPt>
            <c:idx val="0"/>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8-E7C6-438B-9ADA-EB8229B8D4EB}"/>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A-E7C6-438B-9ADA-EB8229B8D4EB}"/>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C-E7C6-438B-9ADA-EB8229B8D4EB}"/>
              </c:ext>
            </c:extLst>
          </c:dPt>
          <c:dLbls>
            <c:delete val="1"/>
          </c:dLbls>
          <c:cat>
            <c:strRef>
              <c:f>[PIE_CHART.xlsx]PIE!$A$38:$A$40</c:f>
              <c:strCache>
                <c:ptCount val="3"/>
                <c:pt idx="0">
                  <c:v>上漲</c:v>
                </c:pt>
                <c:pt idx="1">
                  <c:v>下跌</c:v>
                </c:pt>
                <c:pt idx="2">
                  <c:v>持平</c:v>
                </c:pt>
              </c:strCache>
            </c:strRef>
          </c:cat>
          <c:val>
            <c:numRef>
              <c:f>[PIE_CHART.xlsx]PIE!$B$38:$B$40</c:f>
              <c:numCache>
                <c:formatCode>0.00%</c:formatCode>
                <c:ptCount val="3"/>
                <c:pt idx="0">
                  <c:v>0.41379310344827586</c:v>
                </c:pt>
                <c:pt idx="1">
                  <c:v>0.20689655172413793</c:v>
                </c:pt>
                <c:pt idx="2">
                  <c:v>0.37931034482758619</c:v>
                </c:pt>
              </c:numCache>
            </c:numRef>
          </c:val>
          <c:extLst>
            <c:ext xmlns:c16="http://schemas.microsoft.com/office/drawing/2014/chart" uri="{C3380CC4-5D6E-409C-BE32-E72D297353CC}">
              <c16:uniqueId val="{0000000D-E7C6-438B-9ADA-EB8229B8D4EB}"/>
            </c:ext>
          </c:extLst>
        </c:ser>
        <c:dLbls>
          <c:showLegendKey val="0"/>
          <c:showVal val="1"/>
          <c:showCatName val="1"/>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legend>
    <c:plotVisOnly val="1"/>
    <c:dispBlanksAs val="gap"/>
    <c:showDLblsOverMax val="0"/>
    <c:extLst/>
  </c:chart>
  <c:spPr>
    <a:noFill/>
    <a:ln w="9525" cap="flat" cmpd="sng" algn="ctr">
      <a:solidFill>
        <a:schemeClr val="dk1">
          <a:lumMod val="25000"/>
          <a:lumOff val="75000"/>
        </a:schemeClr>
      </a:solidFill>
      <a:round/>
    </a:ln>
    <a:effectLst/>
  </c:spPr>
  <c:txPr>
    <a:bodyPr/>
    <a:lstStyle/>
    <a:p>
      <a:pPr>
        <a:defRPr baseline="0">
          <a:ea typeface="微軟正黑體" panose="020B0604030504040204" pitchFamily="34" charset="-120"/>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title>
    <c:autoTitleDeleted val="0"/>
    <c:plotArea>
      <c:layout/>
      <c:doughnutChart>
        <c:varyColors val="1"/>
        <c:ser>
          <c:idx val="0"/>
          <c:order val="0"/>
          <c:tx>
            <c:strRef>
              <c:f>[PIE_CHART.xlsx]PIE!$B$44</c:f>
              <c:strCache>
                <c:ptCount val="1"/>
                <c:pt idx="0">
                  <c:v>蘋果</c:v>
                </c:pt>
              </c:strCache>
            </c:strRef>
          </c:tx>
          <c:dPt>
            <c:idx val="0"/>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74C-49CE-A2F4-1323BD3BC13E}"/>
              </c:ext>
            </c:extLst>
          </c:dPt>
          <c:dPt>
            <c:idx val="1"/>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74C-49CE-A2F4-1323BD3BC13E}"/>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74C-49CE-A2F4-1323BD3BC13E}"/>
              </c:ext>
            </c:extLst>
          </c:dPt>
          <c:dLbls>
            <c:dLbl>
              <c:idx val="1"/>
              <c:layout>
                <c:manualLayout>
                  <c:x val="0.10555555555555556"/>
                  <c:y val="6.190476190476190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4C-49CE-A2F4-1323BD3BC13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000" b="1" i="0" u="none" strike="noStrike" kern="1200" baseline="0">
                    <a:solidFill>
                      <a:schemeClr val="lt1"/>
                    </a:solidFill>
                    <a:latin typeface="+mn-lt"/>
                    <a:ea typeface="微軟正黑體" panose="020B0604030504040204" pitchFamily="34" charset="-120"/>
                    <a:cs typeface="+mn-cs"/>
                  </a:defRPr>
                </a:pPr>
                <a:endParaRPr lang="zh-TW"/>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[PIE_CHART.xlsx]PIE!$A$45:$A$47</c:f>
              <c:strCache>
                <c:ptCount val="3"/>
                <c:pt idx="0">
                  <c:v>上漲</c:v>
                </c:pt>
                <c:pt idx="1">
                  <c:v>下跌</c:v>
                </c:pt>
                <c:pt idx="2">
                  <c:v>持平</c:v>
                </c:pt>
              </c:strCache>
            </c:strRef>
          </c:cat>
          <c:val>
            <c:numRef>
              <c:f>[PIE_CHART.xlsx]PIE!$B$45:$B$47</c:f>
              <c:numCache>
                <c:formatCode>0.00%</c:formatCode>
                <c:ptCount val="3"/>
                <c:pt idx="0">
                  <c:v>0.35294117647058826</c:v>
                </c:pt>
                <c:pt idx="1">
                  <c:v>0.14705882352941177</c:v>
                </c:pt>
                <c:pt idx="2">
                  <c:v>0.5</c:v>
                </c:pt>
              </c:numCache>
            </c:numRef>
          </c:val>
          <c:extLst>
            <c:ext xmlns:c16="http://schemas.microsoft.com/office/drawing/2014/chart" uri="{C3380CC4-5D6E-409C-BE32-E72D297353CC}">
              <c16:uniqueId val="{00000006-474C-49CE-A2F4-1323BD3BC13E}"/>
            </c:ext>
          </c:extLst>
        </c:ser>
        <c:dLbls>
          <c:showLegendKey val="0"/>
          <c:showVal val="1"/>
          <c:showCatName val="1"/>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微軟正黑體" panose="020B0604030504040204" pitchFamily="34"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25000"/>
          <a:lumOff val="75000"/>
        </a:schemeClr>
      </a:solidFill>
      <a:round/>
    </a:ln>
    <a:effectLst/>
  </c:spPr>
  <c:txPr>
    <a:bodyPr/>
    <a:lstStyle/>
    <a:p>
      <a:pPr>
        <a:defRPr baseline="0">
          <a:ea typeface="微軟正黑體" panose="020B0604030504040204" pitchFamily="34" charset="-120"/>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latin typeface="微軟正黑體" panose="020B0604030504040204" pitchFamily="34" charset="-120"/>
                <a:ea typeface="微軟正黑體" panose="020B0604030504040204" pitchFamily="34" charset="-120"/>
              </a:rPr>
              <a:t>TSMC</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zh-TW"/>
        </a:p>
      </c:txPr>
    </c:title>
    <c:autoTitleDeleted val="0"/>
    <c:plotArea>
      <c:layout/>
      <c:lineChart>
        <c:grouping val="stacked"/>
        <c:varyColors val="0"/>
        <c:ser>
          <c:idx val="0"/>
          <c:order val="0"/>
          <c:tx>
            <c:strRef>
              <c:f>TSMC趨勢!$B$1</c:f>
              <c:strCache>
                <c:ptCount val="1"/>
                <c:pt idx="0">
                  <c:v>TSMC</c:v>
                </c:pt>
              </c:strCache>
            </c:strRef>
          </c:tx>
          <c:spPr>
            <a:ln w="22225" cap="rnd">
              <a:solidFill>
                <a:schemeClr val="accent4"/>
              </a:solidFill>
              <a:round/>
            </a:ln>
            <a:effectLst/>
          </c:spPr>
          <c:marker>
            <c:symbol val="none"/>
          </c:marker>
          <c:dLbls>
            <c:dLbl>
              <c:idx val="9"/>
              <c:layout>
                <c:manualLayout>
                  <c:x val="-6.2006999125109361E-2"/>
                  <c:y val="4.1701844561096442E-2"/>
                </c:manualLayout>
              </c:layout>
              <c:tx>
                <c:rich>
                  <a:bodyPr rot="0" spcFirstLastPara="1" vertOverflow="ellipsis" vert="horz" wrap="square" lIns="38100" tIns="19050" rIns="38100" bIns="19050" anchor="ctr" anchorCtr="1">
                    <a:noAutofit/>
                  </a:bodyPr>
                  <a:lstStyle/>
                  <a:p>
                    <a:pPr>
                      <a:defRPr sz="900" b="1" i="0" u="none" strike="noStrike" kern="1200" baseline="0">
                        <a:solidFill>
                          <a:srgbClr val="0070C0"/>
                        </a:solidFill>
                        <a:latin typeface="+mn-lt"/>
                        <a:ea typeface="+mn-ea"/>
                        <a:cs typeface="+mn-cs"/>
                      </a:defRPr>
                    </a:pPr>
                    <a:fld id="{C4302BD6-991B-45D4-BC70-AC8E5643DD1E}" type="VALUE">
                      <a:rPr lang="en-US" altLang="zh-TW" sz="1600"/>
                      <a:pPr>
                        <a:defRPr b="1">
                          <a:solidFill>
                            <a:srgbClr val="0070C0"/>
                          </a:solidFill>
                        </a:defRPr>
                      </a:pPr>
                      <a:t>[值]</a:t>
                    </a:fld>
                    <a:endParaRPr lang="zh-TW" altLang="en-US"/>
                  </a:p>
                </c:rich>
              </c:tx>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rgbClr val="0070C0"/>
                      </a:solidFill>
                      <a:latin typeface="+mn-lt"/>
                      <a:ea typeface="+mn-ea"/>
                      <a:cs typeface="+mn-cs"/>
                    </a:defRPr>
                  </a:pPr>
                  <a:endParaRPr lang="zh-TW"/>
                </a:p>
              </c:txPr>
              <c:dLblPos val="r"/>
              <c:showLegendKey val="0"/>
              <c:showVal val="1"/>
              <c:showCatName val="0"/>
              <c:showSerName val="0"/>
              <c:showPercent val="0"/>
              <c:showBubbleSize val="0"/>
              <c:extLst>
                <c:ext xmlns:c15="http://schemas.microsoft.com/office/drawing/2012/chart" uri="{CE6537A1-D6FC-4f65-9D91-7224C49458BB}">
                  <c15:layout>
                    <c:manualLayout>
                      <c:w val="0.1323471128608924"/>
                      <c:h val="0.10641221930592007"/>
                    </c:manualLayout>
                  </c15:layout>
                  <c15:dlblFieldTable/>
                  <c15:showDataLabelsRange val="0"/>
                </c:ext>
                <c:ext xmlns:c16="http://schemas.microsoft.com/office/drawing/2014/chart" uri="{C3380CC4-5D6E-409C-BE32-E72D297353CC}">
                  <c16:uniqueId val="{00000000-1B26-4646-B3EE-B8AC172F70FD}"/>
                </c:ext>
              </c:extLst>
            </c:dLbl>
            <c:dLbl>
              <c:idx val="261"/>
              <c:tx>
                <c:rich>
                  <a:bodyPr/>
                  <a:lstStyle/>
                  <a:p>
                    <a:fld id="{F71ACE61-F721-47EA-A301-1E38AE46BF6E}" type="VALUE">
                      <a:rPr lang="en-US" altLang="zh-TW" sz="1600" b="1">
                        <a:solidFill>
                          <a:srgbClr val="FF0000"/>
                        </a:solidFill>
                      </a:rPr>
                      <a:pPr/>
                      <a:t>[值]</a:t>
                    </a:fld>
                    <a:endParaRPr lang="zh-TW" alt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B26-4646-B3EE-B8AC172F70F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70C0"/>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TSMC趨勢!$A$2:$A$269</c:f>
              <c:numCache>
                <c:formatCode>m/d/yyyy</c:formatCode>
                <c:ptCount val="268"/>
                <c:pt idx="0">
                  <c:v>42738</c:v>
                </c:pt>
                <c:pt idx="1">
                  <c:v>42739</c:v>
                </c:pt>
                <c:pt idx="2">
                  <c:v>42740</c:v>
                </c:pt>
                <c:pt idx="3">
                  <c:v>42741</c:v>
                </c:pt>
                <c:pt idx="4">
                  <c:v>42744</c:v>
                </c:pt>
                <c:pt idx="5">
                  <c:v>42745</c:v>
                </c:pt>
                <c:pt idx="6">
                  <c:v>42746</c:v>
                </c:pt>
                <c:pt idx="7">
                  <c:v>42747</c:v>
                </c:pt>
                <c:pt idx="8">
                  <c:v>42748</c:v>
                </c:pt>
                <c:pt idx="9">
                  <c:v>42751</c:v>
                </c:pt>
                <c:pt idx="10">
                  <c:v>42752</c:v>
                </c:pt>
                <c:pt idx="11">
                  <c:v>42753</c:v>
                </c:pt>
                <c:pt idx="12">
                  <c:v>42754</c:v>
                </c:pt>
                <c:pt idx="13">
                  <c:v>42755</c:v>
                </c:pt>
                <c:pt idx="14">
                  <c:v>42758</c:v>
                </c:pt>
                <c:pt idx="15">
                  <c:v>42759</c:v>
                </c:pt>
                <c:pt idx="16">
                  <c:v>42768</c:v>
                </c:pt>
                <c:pt idx="17">
                  <c:v>42769</c:v>
                </c:pt>
                <c:pt idx="18">
                  <c:v>42772</c:v>
                </c:pt>
                <c:pt idx="19">
                  <c:v>42773</c:v>
                </c:pt>
                <c:pt idx="20">
                  <c:v>42774</c:v>
                </c:pt>
                <c:pt idx="21">
                  <c:v>42775</c:v>
                </c:pt>
                <c:pt idx="22">
                  <c:v>42776</c:v>
                </c:pt>
                <c:pt idx="23">
                  <c:v>42779</c:v>
                </c:pt>
                <c:pt idx="24">
                  <c:v>42780</c:v>
                </c:pt>
                <c:pt idx="25">
                  <c:v>42781</c:v>
                </c:pt>
                <c:pt idx="26">
                  <c:v>42782</c:v>
                </c:pt>
                <c:pt idx="27">
                  <c:v>42783</c:v>
                </c:pt>
                <c:pt idx="28">
                  <c:v>42784</c:v>
                </c:pt>
                <c:pt idx="29">
                  <c:v>42786</c:v>
                </c:pt>
                <c:pt idx="30">
                  <c:v>42787</c:v>
                </c:pt>
                <c:pt idx="31">
                  <c:v>42788</c:v>
                </c:pt>
                <c:pt idx="32">
                  <c:v>42789</c:v>
                </c:pt>
                <c:pt idx="33">
                  <c:v>42790</c:v>
                </c:pt>
                <c:pt idx="34">
                  <c:v>42795</c:v>
                </c:pt>
                <c:pt idx="35">
                  <c:v>42796</c:v>
                </c:pt>
                <c:pt idx="36">
                  <c:v>42797</c:v>
                </c:pt>
                <c:pt idx="37">
                  <c:v>42800</c:v>
                </c:pt>
                <c:pt idx="38">
                  <c:v>42801</c:v>
                </c:pt>
                <c:pt idx="39">
                  <c:v>42802</c:v>
                </c:pt>
                <c:pt idx="40">
                  <c:v>42803</c:v>
                </c:pt>
                <c:pt idx="41">
                  <c:v>42804</c:v>
                </c:pt>
                <c:pt idx="42">
                  <c:v>42807</c:v>
                </c:pt>
                <c:pt idx="43">
                  <c:v>42808</c:v>
                </c:pt>
                <c:pt idx="44">
                  <c:v>42809</c:v>
                </c:pt>
                <c:pt idx="45">
                  <c:v>42810</c:v>
                </c:pt>
                <c:pt idx="46">
                  <c:v>42811</c:v>
                </c:pt>
                <c:pt idx="47">
                  <c:v>42814</c:v>
                </c:pt>
                <c:pt idx="48">
                  <c:v>42815</c:v>
                </c:pt>
                <c:pt idx="49">
                  <c:v>42816</c:v>
                </c:pt>
                <c:pt idx="50">
                  <c:v>42817</c:v>
                </c:pt>
                <c:pt idx="51">
                  <c:v>42818</c:v>
                </c:pt>
                <c:pt idx="52">
                  <c:v>42821</c:v>
                </c:pt>
                <c:pt idx="53">
                  <c:v>42822</c:v>
                </c:pt>
                <c:pt idx="54">
                  <c:v>42823</c:v>
                </c:pt>
                <c:pt idx="55">
                  <c:v>42824</c:v>
                </c:pt>
                <c:pt idx="56">
                  <c:v>42825</c:v>
                </c:pt>
                <c:pt idx="57">
                  <c:v>42830</c:v>
                </c:pt>
                <c:pt idx="58">
                  <c:v>42831</c:v>
                </c:pt>
                <c:pt idx="59">
                  <c:v>42832</c:v>
                </c:pt>
                <c:pt idx="60">
                  <c:v>42835</c:v>
                </c:pt>
                <c:pt idx="61">
                  <c:v>42836</c:v>
                </c:pt>
                <c:pt idx="62">
                  <c:v>42837</c:v>
                </c:pt>
                <c:pt idx="63">
                  <c:v>42838</c:v>
                </c:pt>
                <c:pt idx="64">
                  <c:v>42839</c:v>
                </c:pt>
                <c:pt idx="65">
                  <c:v>42842</c:v>
                </c:pt>
                <c:pt idx="66">
                  <c:v>42843</c:v>
                </c:pt>
                <c:pt idx="67">
                  <c:v>42844</c:v>
                </c:pt>
                <c:pt idx="68">
                  <c:v>42845</c:v>
                </c:pt>
                <c:pt idx="69">
                  <c:v>42846</c:v>
                </c:pt>
                <c:pt idx="70">
                  <c:v>42849</c:v>
                </c:pt>
                <c:pt idx="71">
                  <c:v>42850</c:v>
                </c:pt>
                <c:pt idx="72">
                  <c:v>42851</c:v>
                </c:pt>
                <c:pt idx="73">
                  <c:v>42852</c:v>
                </c:pt>
                <c:pt idx="74">
                  <c:v>42853</c:v>
                </c:pt>
                <c:pt idx="75">
                  <c:v>42857</c:v>
                </c:pt>
                <c:pt idx="76">
                  <c:v>42858</c:v>
                </c:pt>
                <c:pt idx="77">
                  <c:v>42859</c:v>
                </c:pt>
                <c:pt idx="78">
                  <c:v>42860</c:v>
                </c:pt>
                <c:pt idx="79">
                  <c:v>42863</c:v>
                </c:pt>
                <c:pt idx="80">
                  <c:v>42864</c:v>
                </c:pt>
                <c:pt idx="81">
                  <c:v>42865</c:v>
                </c:pt>
                <c:pt idx="82">
                  <c:v>42866</c:v>
                </c:pt>
                <c:pt idx="83">
                  <c:v>42867</c:v>
                </c:pt>
                <c:pt idx="84">
                  <c:v>42870</c:v>
                </c:pt>
                <c:pt idx="85">
                  <c:v>42871</c:v>
                </c:pt>
                <c:pt idx="86">
                  <c:v>42872</c:v>
                </c:pt>
                <c:pt idx="87">
                  <c:v>42873</c:v>
                </c:pt>
                <c:pt idx="88">
                  <c:v>42874</c:v>
                </c:pt>
                <c:pt idx="89">
                  <c:v>42877</c:v>
                </c:pt>
                <c:pt idx="90">
                  <c:v>42878</c:v>
                </c:pt>
                <c:pt idx="91">
                  <c:v>42879</c:v>
                </c:pt>
                <c:pt idx="92">
                  <c:v>42880</c:v>
                </c:pt>
                <c:pt idx="93">
                  <c:v>42881</c:v>
                </c:pt>
                <c:pt idx="94">
                  <c:v>42886</c:v>
                </c:pt>
                <c:pt idx="95">
                  <c:v>42887</c:v>
                </c:pt>
                <c:pt idx="96">
                  <c:v>42888</c:v>
                </c:pt>
                <c:pt idx="97">
                  <c:v>42889</c:v>
                </c:pt>
                <c:pt idx="98">
                  <c:v>42891</c:v>
                </c:pt>
                <c:pt idx="99">
                  <c:v>42892</c:v>
                </c:pt>
                <c:pt idx="100">
                  <c:v>42893</c:v>
                </c:pt>
                <c:pt idx="101">
                  <c:v>42894</c:v>
                </c:pt>
                <c:pt idx="102">
                  <c:v>42895</c:v>
                </c:pt>
                <c:pt idx="103">
                  <c:v>42898</c:v>
                </c:pt>
                <c:pt idx="104">
                  <c:v>42899</c:v>
                </c:pt>
                <c:pt idx="105">
                  <c:v>42900</c:v>
                </c:pt>
                <c:pt idx="106">
                  <c:v>42901</c:v>
                </c:pt>
                <c:pt idx="107">
                  <c:v>42902</c:v>
                </c:pt>
                <c:pt idx="108">
                  <c:v>42905</c:v>
                </c:pt>
                <c:pt idx="109">
                  <c:v>42906</c:v>
                </c:pt>
                <c:pt idx="110">
                  <c:v>42907</c:v>
                </c:pt>
                <c:pt idx="111">
                  <c:v>42908</c:v>
                </c:pt>
                <c:pt idx="112">
                  <c:v>42909</c:v>
                </c:pt>
                <c:pt idx="113">
                  <c:v>42912</c:v>
                </c:pt>
                <c:pt idx="114">
                  <c:v>42913</c:v>
                </c:pt>
                <c:pt idx="115">
                  <c:v>42914</c:v>
                </c:pt>
                <c:pt idx="116">
                  <c:v>42915</c:v>
                </c:pt>
                <c:pt idx="117">
                  <c:v>42916</c:v>
                </c:pt>
                <c:pt idx="118">
                  <c:v>42919</c:v>
                </c:pt>
                <c:pt idx="119">
                  <c:v>42920</c:v>
                </c:pt>
                <c:pt idx="120">
                  <c:v>42921</c:v>
                </c:pt>
                <c:pt idx="121">
                  <c:v>42922</c:v>
                </c:pt>
                <c:pt idx="122">
                  <c:v>42923</c:v>
                </c:pt>
                <c:pt idx="123">
                  <c:v>42926</c:v>
                </c:pt>
                <c:pt idx="124">
                  <c:v>42927</c:v>
                </c:pt>
                <c:pt idx="125">
                  <c:v>42928</c:v>
                </c:pt>
                <c:pt idx="126">
                  <c:v>42929</c:v>
                </c:pt>
                <c:pt idx="127">
                  <c:v>42930</c:v>
                </c:pt>
                <c:pt idx="128">
                  <c:v>42933</c:v>
                </c:pt>
                <c:pt idx="129">
                  <c:v>42934</c:v>
                </c:pt>
                <c:pt idx="130">
                  <c:v>42935</c:v>
                </c:pt>
                <c:pt idx="131">
                  <c:v>42936</c:v>
                </c:pt>
                <c:pt idx="132">
                  <c:v>42937</c:v>
                </c:pt>
                <c:pt idx="133">
                  <c:v>42940</c:v>
                </c:pt>
                <c:pt idx="134">
                  <c:v>42941</c:v>
                </c:pt>
                <c:pt idx="135">
                  <c:v>42942</c:v>
                </c:pt>
                <c:pt idx="136">
                  <c:v>42943</c:v>
                </c:pt>
                <c:pt idx="137">
                  <c:v>42944</c:v>
                </c:pt>
                <c:pt idx="138">
                  <c:v>42947</c:v>
                </c:pt>
                <c:pt idx="139">
                  <c:v>42948</c:v>
                </c:pt>
                <c:pt idx="140">
                  <c:v>42949</c:v>
                </c:pt>
                <c:pt idx="141">
                  <c:v>42950</c:v>
                </c:pt>
                <c:pt idx="142">
                  <c:v>42951</c:v>
                </c:pt>
                <c:pt idx="143">
                  <c:v>42954</c:v>
                </c:pt>
                <c:pt idx="144">
                  <c:v>42955</c:v>
                </c:pt>
                <c:pt idx="145">
                  <c:v>42956</c:v>
                </c:pt>
                <c:pt idx="146">
                  <c:v>42957</c:v>
                </c:pt>
                <c:pt idx="147">
                  <c:v>42958</c:v>
                </c:pt>
                <c:pt idx="148">
                  <c:v>42961</c:v>
                </c:pt>
                <c:pt idx="149">
                  <c:v>42962</c:v>
                </c:pt>
                <c:pt idx="150">
                  <c:v>42963</c:v>
                </c:pt>
                <c:pt idx="151">
                  <c:v>42964</c:v>
                </c:pt>
                <c:pt idx="152">
                  <c:v>42965</c:v>
                </c:pt>
                <c:pt idx="153">
                  <c:v>42968</c:v>
                </c:pt>
                <c:pt idx="154">
                  <c:v>42969</c:v>
                </c:pt>
                <c:pt idx="155">
                  <c:v>42970</c:v>
                </c:pt>
                <c:pt idx="156">
                  <c:v>42971</c:v>
                </c:pt>
                <c:pt idx="157">
                  <c:v>42972</c:v>
                </c:pt>
                <c:pt idx="158">
                  <c:v>42975</c:v>
                </c:pt>
                <c:pt idx="159">
                  <c:v>42976</c:v>
                </c:pt>
                <c:pt idx="160">
                  <c:v>42977</c:v>
                </c:pt>
                <c:pt idx="161">
                  <c:v>42978</c:v>
                </c:pt>
                <c:pt idx="162">
                  <c:v>42979</c:v>
                </c:pt>
                <c:pt idx="163">
                  <c:v>42982</c:v>
                </c:pt>
                <c:pt idx="164">
                  <c:v>42983</c:v>
                </c:pt>
                <c:pt idx="165">
                  <c:v>42984</c:v>
                </c:pt>
                <c:pt idx="166">
                  <c:v>42985</c:v>
                </c:pt>
                <c:pt idx="167">
                  <c:v>42986</c:v>
                </c:pt>
                <c:pt idx="168">
                  <c:v>42989</c:v>
                </c:pt>
                <c:pt idx="169">
                  <c:v>42990</c:v>
                </c:pt>
                <c:pt idx="170">
                  <c:v>42991</c:v>
                </c:pt>
                <c:pt idx="171">
                  <c:v>42992</c:v>
                </c:pt>
                <c:pt idx="172">
                  <c:v>42993</c:v>
                </c:pt>
                <c:pt idx="173">
                  <c:v>42996</c:v>
                </c:pt>
                <c:pt idx="174">
                  <c:v>42997</c:v>
                </c:pt>
                <c:pt idx="175">
                  <c:v>42998</c:v>
                </c:pt>
                <c:pt idx="176">
                  <c:v>42999</c:v>
                </c:pt>
                <c:pt idx="177">
                  <c:v>43000</c:v>
                </c:pt>
                <c:pt idx="178">
                  <c:v>43003</c:v>
                </c:pt>
                <c:pt idx="179">
                  <c:v>43004</c:v>
                </c:pt>
                <c:pt idx="180">
                  <c:v>43005</c:v>
                </c:pt>
                <c:pt idx="181">
                  <c:v>43006</c:v>
                </c:pt>
                <c:pt idx="182">
                  <c:v>43007</c:v>
                </c:pt>
                <c:pt idx="183">
                  <c:v>43008</c:v>
                </c:pt>
                <c:pt idx="184">
                  <c:v>43010</c:v>
                </c:pt>
                <c:pt idx="185">
                  <c:v>43011</c:v>
                </c:pt>
                <c:pt idx="186">
                  <c:v>43013</c:v>
                </c:pt>
                <c:pt idx="187">
                  <c:v>43014</c:v>
                </c:pt>
                <c:pt idx="188">
                  <c:v>43019</c:v>
                </c:pt>
                <c:pt idx="189">
                  <c:v>43020</c:v>
                </c:pt>
                <c:pt idx="190">
                  <c:v>43021</c:v>
                </c:pt>
                <c:pt idx="191">
                  <c:v>43024</c:v>
                </c:pt>
                <c:pt idx="192">
                  <c:v>43025</c:v>
                </c:pt>
                <c:pt idx="193">
                  <c:v>43026</c:v>
                </c:pt>
                <c:pt idx="194">
                  <c:v>43027</c:v>
                </c:pt>
                <c:pt idx="195">
                  <c:v>43028</c:v>
                </c:pt>
                <c:pt idx="196">
                  <c:v>43031</c:v>
                </c:pt>
                <c:pt idx="197">
                  <c:v>43032</c:v>
                </c:pt>
                <c:pt idx="198">
                  <c:v>43033</c:v>
                </c:pt>
                <c:pt idx="199">
                  <c:v>43034</c:v>
                </c:pt>
                <c:pt idx="200">
                  <c:v>43035</c:v>
                </c:pt>
                <c:pt idx="201">
                  <c:v>43038</c:v>
                </c:pt>
                <c:pt idx="202">
                  <c:v>43039</c:v>
                </c:pt>
                <c:pt idx="203">
                  <c:v>43040</c:v>
                </c:pt>
                <c:pt idx="204">
                  <c:v>43041</c:v>
                </c:pt>
                <c:pt idx="205">
                  <c:v>43042</c:v>
                </c:pt>
                <c:pt idx="206">
                  <c:v>43045</c:v>
                </c:pt>
                <c:pt idx="207">
                  <c:v>43046</c:v>
                </c:pt>
                <c:pt idx="208">
                  <c:v>43047</c:v>
                </c:pt>
                <c:pt idx="209">
                  <c:v>43048</c:v>
                </c:pt>
                <c:pt idx="210">
                  <c:v>43049</c:v>
                </c:pt>
                <c:pt idx="211">
                  <c:v>43052</c:v>
                </c:pt>
                <c:pt idx="212">
                  <c:v>43053</c:v>
                </c:pt>
                <c:pt idx="213">
                  <c:v>43054</c:v>
                </c:pt>
                <c:pt idx="214">
                  <c:v>43055</c:v>
                </c:pt>
                <c:pt idx="215">
                  <c:v>43056</c:v>
                </c:pt>
                <c:pt idx="216">
                  <c:v>43059</c:v>
                </c:pt>
                <c:pt idx="217">
                  <c:v>43060</c:v>
                </c:pt>
                <c:pt idx="218">
                  <c:v>43061</c:v>
                </c:pt>
                <c:pt idx="219">
                  <c:v>43062</c:v>
                </c:pt>
                <c:pt idx="220">
                  <c:v>43063</c:v>
                </c:pt>
                <c:pt idx="221">
                  <c:v>43066</c:v>
                </c:pt>
                <c:pt idx="222">
                  <c:v>43067</c:v>
                </c:pt>
                <c:pt idx="223">
                  <c:v>43068</c:v>
                </c:pt>
                <c:pt idx="224">
                  <c:v>43069</c:v>
                </c:pt>
                <c:pt idx="225">
                  <c:v>43070</c:v>
                </c:pt>
                <c:pt idx="226">
                  <c:v>43073</c:v>
                </c:pt>
                <c:pt idx="227">
                  <c:v>43074</c:v>
                </c:pt>
                <c:pt idx="228">
                  <c:v>43075</c:v>
                </c:pt>
                <c:pt idx="229">
                  <c:v>43076</c:v>
                </c:pt>
                <c:pt idx="230">
                  <c:v>43077</c:v>
                </c:pt>
                <c:pt idx="231">
                  <c:v>43080</c:v>
                </c:pt>
                <c:pt idx="232">
                  <c:v>43081</c:v>
                </c:pt>
                <c:pt idx="233">
                  <c:v>43082</c:v>
                </c:pt>
                <c:pt idx="234">
                  <c:v>43083</c:v>
                </c:pt>
                <c:pt idx="235">
                  <c:v>43084</c:v>
                </c:pt>
                <c:pt idx="236">
                  <c:v>43087</c:v>
                </c:pt>
                <c:pt idx="237">
                  <c:v>43088</c:v>
                </c:pt>
                <c:pt idx="238">
                  <c:v>43089</c:v>
                </c:pt>
                <c:pt idx="239">
                  <c:v>43090</c:v>
                </c:pt>
                <c:pt idx="240">
                  <c:v>43091</c:v>
                </c:pt>
                <c:pt idx="241">
                  <c:v>43094</c:v>
                </c:pt>
                <c:pt idx="242">
                  <c:v>43095</c:v>
                </c:pt>
                <c:pt idx="243">
                  <c:v>43096</c:v>
                </c:pt>
                <c:pt idx="244">
                  <c:v>43097</c:v>
                </c:pt>
                <c:pt idx="245">
                  <c:v>43098</c:v>
                </c:pt>
                <c:pt idx="246">
                  <c:v>43102</c:v>
                </c:pt>
                <c:pt idx="247">
                  <c:v>43103</c:v>
                </c:pt>
                <c:pt idx="248">
                  <c:v>43104</c:v>
                </c:pt>
                <c:pt idx="249">
                  <c:v>43105</c:v>
                </c:pt>
                <c:pt idx="250">
                  <c:v>43108</c:v>
                </c:pt>
                <c:pt idx="251">
                  <c:v>43109</c:v>
                </c:pt>
                <c:pt idx="252">
                  <c:v>43110</c:v>
                </c:pt>
                <c:pt idx="253">
                  <c:v>43111</c:v>
                </c:pt>
                <c:pt idx="254">
                  <c:v>43112</c:v>
                </c:pt>
                <c:pt idx="255">
                  <c:v>43115</c:v>
                </c:pt>
                <c:pt idx="256">
                  <c:v>43116</c:v>
                </c:pt>
                <c:pt idx="257">
                  <c:v>43117</c:v>
                </c:pt>
                <c:pt idx="258">
                  <c:v>43118</c:v>
                </c:pt>
                <c:pt idx="259">
                  <c:v>43119</c:v>
                </c:pt>
                <c:pt idx="260">
                  <c:v>43122</c:v>
                </c:pt>
                <c:pt idx="261">
                  <c:v>43123</c:v>
                </c:pt>
                <c:pt idx="262">
                  <c:v>43124</c:v>
                </c:pt>
                <c:pt idx="263">
                  <c:v>43125</c:v>
                </c:pt>
                <c:pt idx="264">
                  <c:v>43126</c:v>
                </c:pt>
                <c:pt idx="265">
                  <c:v>43129</c:v>
                </c:pt>
                <c:pt idx="266">
                  <c:v>43130</c:v>
                </c:pt>
                <c:pt idx="267">
                  <c:v>43131</c:v>
                </c:pt>
              </c:numCache>
            </c:numRef>
          </c:cat>
          <c:val>
            <c:numRef>
              <c:f>TSMC趨勢!$B$2:$B$269</c:f>
              <c:numCache>
                <c:formatCode>General</c:formatCode>
                <c:ptCount val="268"/>
                <c:pt idx="0">
                  <c:v>183</c:v>
                </c:pt>
                <c:pt idx="1">
                  <c:v>183</c:v>
                </c:pt>
                <c:pt idx="2">
                  <c:v>183.5</c:v>
                </c:pt>
                <c:pt idx="3">
                  <c:v>184</c:v>
                </c:pt>
                <c:pt idx="4">
                  <c:v>184</c:v>
                </c:pt>
                <c:pt idx="5">
                  <c:v>184</c:v>
                </c:pt>
                <c:pt idx="6">
                  <c:v>182</c:v>
                </c:pt>
                <c:pt idx="7">
                  <c:v>184.5</c:v>
                </c:pt>
                <c:pt idx="8">
                  <c:v>181.5</c:v>
                </c:pt>
                <c:pt idx="9">
                  <c:v>179.5</c:v>
                </c:pt>
                <c:pt idx="10">
                  <c:v>181</c:v>
                </c:pt>
                <c:pt idx="11">
                  <c:v>181</c:v>
                </c:pt>
                <c:pt idx="12">
                  <c:v>180.5</c:v>
                </c:pt>
                <c:pt idx="13">
                  <c:v>181</c:v>
                </c:pt>
                <c:pt idx="14">
                  <c:v>185</c:v>
                </c:pt>
                <c:pt idx="15">
                  <c:v>185.5</c:v>
                </c:pt>
                <c:pt idx="16">
                  <c:v>184.5</c:v>
                </c:pt>
                <c:pt idx="17">
                  <c:v>184.5</c:v>
                </c:pt>
                <c:pt idx="18">
                  <c:v>184.5</c:v>
                </c:pt>
                <c:pt idx="19">
                  <c:v>184.5</c:v>
                </c:pt>
                <c:pt idx="20">
                  <c:v>183.5</c:v>
                </c:pt>
                <c:pt idx="21">
                  <c:v>184</c:v>
                </c:pt>
                <c:pt idx="22">
                  <c:v>185.5</c:v>
                </c:pt>
                <c:pt idx="23">
                  <c:v>187.5</c:v>
                </c:pt>
                <c:pt idx="24">
                  <c:v>187.5</c:v>
                </c:pt>
                <c:pt idx="25">
                  <c:v>189</c:v>
                </c:pt>
                <c:pt idx="26">
                  <c:v>189</c:v>
                </c:pt>
                <c:pt idx="27">
                  <c:v>189.5</c:v>
                </c:pt>
                <c:pt idx="28">
                  <c:v>189.5</c:v>
                </c:pt>
                <c:pt idx="29">
                  <c:v>190</c:v>
                </c:pt>
                <c:pt idx="30">
                  <c:v>190</c:v>
                </c:pt>
                <c:pt idx="31">
                  <c:v>188.5</c:v>
                </c:pt>
                <c:pt idx="32">
                  <c:v>188.5</c:v>
                </c:pt>
                <c:pt idx="33">
                  <c:v>189</c:v>
                </c:pt>
                <c:pt idx="34">
                  <c:v>186</c:v>
                </c:pt>
                <c:pt idx="35">
                  <c:v>186</c:v>
                </c:pt>
                <c:pt idx="36">
                  <c:v>184</c:v>
                </c:pt>
                <c:pt idx="37">
                  <c:v>183.5</c:v>
                </c:pt>
                <c:pt idx="38">
                  <c:v>185.5</c:v>
                </c:pt>
                <c:pt idx="39">
                  <c:v>187</c:v>
                </c:pt>
                <c:pt idx="40">
                  <c:v>184.5</c:v>
                </c:pt>
                <c:pt idx="41">
                  <c:v>183.5</c:v>
                </c:pt>
                <c:pt idx="42">
                  <c:v>186.5</c:v>
                </c:pt>
                <c:pt idx="43">
                  <c:v>186</c:v>
                </c:pt>
                <c:pt idx="44">
                  <c:v>186.5</c:v>
                </c:pt>
                <c:pt idx="45">
                  <c:v>190</c:v>
                </c:pt>
                <c:pt idx="46">
                  <c:v>191.5</c:v>
                </c:pt>
                <c:pt idx="47">
                  <c:v>191.5</c:v>
                </c:pt>
                <c:pt idx="48">
                  <c:v>195</c:v>
                </c:pt>
                <c:pt idx="49">
                  <c:v>193.5</c:v>
                </c:pt>
                <c:pt idx="50">
                  <c:v>193.5</c:v>
                </c:pt>
                <c:pt idx="51">
                  <c:v>192.5</c:v>
                </c:pt>
                <c:pt idx="52">
                  <c:v>193</c:v>
                </c:pt>
                <c:pt idx="53">
                  <c:v>194.5</c:v>
                </c:pt>
                <c:pt idx="54">
                  <c:v>191.5</c:v>
                </c:pt>
                <c:pt idx="55">
                  <c:v>191.5</c:v>
                </c:pt>
                <c:pt idx="56">
                  <c:v>189</c:v>
                </c:pt>
                <c:pt idx="57">
                  <c:v>193</c:v>
                </c:pt>
                <c:pt idx="58">
                  <c:v>191.5</c:v>
                </c:pt>
                <c:pt idx="59">
                  <c:v>191</c:v>
                </c:pt>
                <c:pt idx="60">
                  <c:v>190</c:v>
                </c:pt>
                <c:pt idx="61">
                  <c:v>191</c:v>
                </c:pt>
                <c:pt idx="62">
                  <c:v>191</c:v>
                </c:pt>
                <c:pt idx="63">
                  <c:v>191.5</c:v>
                </c:pt>
                <c:pt idx="64">
                  <c:v>189</c:v>
                </c:pt>
                <c:pt idx="65">
                  <c:v>187.5</c:v>
                </c:pt>
                <c:pt idx="66">
                  <c:v>188</c:v>
                </c:pt>
                <c:pt idx="67">
                  <c:v>186.5</c:v>
                </c:pt>
                <c:pt idx="68">
                  <c:v>187</c:v>
                </c:pt>
                <c:pt idx="69">
                  <c:v>190</c:v>
                </c:pt>
                <c:pt idx="70">
                  <c:v>190</c:v>
                </c:pt>
                <c:pt idx="71">
                  <c:v>192</c:v>
                </c:pt>
                <c:pt idx="72">
                  <c:v>191</c:v>
                </c:pt>
                <c:pt idx="73">
                  <c:v>193</c:v>
                </c:pt>
                <c:pt idx="74">
                  <c:v>194.5</c:v>
                </c:pt>
                <c:pt idx="75">
                  <c:v>196.5</c:v>
                </c:pt>
                <c:pt idx="76">
                  <c:v>198</c:v>
                </c:pt>
                <c:pt idx="77">
                  <c:v>198</c:v>
                </c:pt>
                <c:pt idx="78">
                  <c:v>197.5</c:v>
                </c:pt>
                <c:pt idx="79">
                  <c:v>202.5</c:v>
                </c:pt>
                <c:pt idx="80">
                  <c:v>203.5</c:v>
                </c:pt>
                <c:pt idx="81">
                  <c:v>205.5</c:v>
                </c:pt>
                <c:pt idx="82">
                  <c:v>207.5</c:v>
                </c:pt>
                <c:pt idx="83">
                  <c:v>206</c:v>
                </c:pt>
                <c:pt idx="84">
                  <c:v>206</c:v>
                </c:pt>
                <c:pt idx="85">
                  <c:v>204.5</c:v>
                </c:pt>
                <c:pt idx="86">
                  <c:v>204</c:v>
                </c:pt>
                <c:pt idx="87">
                  <c:v>203.5</c:v>
                </c:pt>
                <c:pt idx="88">
                  <c:v>203</c:v>
                </c:pt>
                <c:pt idx="89">
                  <c:v>205</c:v>
                </c:pt>
                <c:pt idx="90">
                  <c:v>205</c:v>
                </c:pt>
                <c:pt idx="91">
                  <c:v>205.5</c:v>
                </c:pt>
                <c:pt idx="92">
                  <c:v>207</c:v>
                </c:pt>
                <c:pt idx="93">
                  <c:v>207</c:v>
                </c:pt>
                <c:pt idx="94">
                  <c:v>203</c:v>
                </c:pt>
                <c:pt idx="95">
                  <c:v>207</c:v>
                </c:pt>
                <c:pt idx="96">
                  <c:v>209</c:v>
                </c:pt>
                <c:pt idx="97">
                  <c:v>209</c:v>
                </c:pt>
                <c:pt idx="98">
                  <c:v>212</c:v>
                </c:pt>
                <c:pt idx="99">
                  <c:v>210.5</c:v>
                </c:pt>
                <c:pt idx="100">
                  <c:v>211.5</c:v>
                </c:pt>
                <c:pt idx="101">
                  <c:v>213</c:v>
                </c:pt>
                <c:pt idx="102">
                  <c:v>212</c:v>
                </c:pt>
                <c:pt idx="103">
                  <c:v>207.5</c:v>
                </c:pt>
                <c:pt idx="104">
                  <c:v>208</c:v>
                </c:pt>
                <c:pt idx="105">
                  <c:v>207</c:v>
                </c:pt>
                <c:pt idx="106">
                  <c:v>208</c:v>
                </c:pt>
                <c:pt idx="107">
                  <c:v>211.5</c:v>
                </c:pt>
                <c:pt idx="108">
                  <c:v>213</c:v>
                </c:pt>
                <c:pt idx="109">
                  <c:v>216.5</c:v>
                </c:pt>
                <c:pt idx="110">
                  <c:v>215.5</c:v>
                </c:pt>
                <c:pt idx="111">
                  <c:v>218</c:v>
                </c:pt>
                <c:pt idx="112">
                  <c:v>217</c:v>
                </c:pt>
                <c:pt idx="113">
                  <c:v>215</c:v>
                </c:pt>
                <c:pt idx="114">
                  <c:v>211.5</c:v>
                </c:pt>
                <c:pt idx="115">
                  <c:v>208.5</c:v>
                </c:pt>
                <c:pt idx="116">
                  <c:v>210</c:v>
                </c:pt>
                <c:pt idx="117">
                  <c:v>208.5</c:v>
                </c:pt>
                <c:pt idx="118">
                  <c:v>209</c:v>
                </c:pt>
                <c:pt idx="119">
                  <c:v>207</c:v>
                </c:pt>
                <c:pt idx="120">
                  <c:v>208.5</c:v>
                </c:pt>
                <c:pt idx="121">
                  <c:v>207.5</c:v>
                </c:pt>
                <c:pt idx="122">
                  <c:v>206</c:v>
                </c:pt>
                <c:pt idx="123">
                  <c:v>206</c:v>
                </c:pt>
                <c:pt idx="124">
                  <c:v>212</c:v>
                </c:pt>
                <c:pt idx="125">
                  <c:v>210.5</c:v>
                </c:pt>
                <c:pt idx="126">
                  <c:v>214.5</c:v>
                </c:pt>
                <c:pt idx="127">
                  <c:v>213</c:v>
                </c:pt>
                <c:pt idx="128">
                  <c:v>213</c:v>
                </c:pt>
                <c:pt idx="129">
                  <c:v>214</c:v>
                </c:pt>
                <c:pt idx="130">
                  <c:v>214.5</c:v>
                </c:pt>
                <c:pt idx="131">
                  <c:v>215.5</c:v>
                </c:pt>
                <c:pt idx="132">
                  <c:v>214</c:v>
                </c:pt>
                <c:pt idx="133">
                  <c:v>214.5</c:v>
                </c:pt>
                <c:pt idx="134">
                  <c:v>214</c:v>
                </c:pt>
                <c:pt idx="135">
                  <c:v>213</c:v>
                </c:pt>
                <c:pt idx="136">
                  <c:v>215.5</c:v>
                </c:pt>
                <c:pt idx="137">
                  <c:v>213</c:v>
                </c:pt>
                <c:pt idx="138">
                  <c:v>214.5</c:v>
                </c:pt>
                <c:pt idx="139">
                  <c:v>212</c:v>
                </c:pt>
                <c:pt idx="140">
                  <c:v>216</c:v>
                </c:pt>
                <c:pt idx="141">
                  <c:v>213.5</c:v>
                </c:pt>
                <c:pt idx="142">
                  <c:v>213</c:v>
                </c:pt>
                <c:pt idx="143">
                  <c:v>216</c:v>
                </c:pt>
                <c:pt idx="144">
                  <c:v>217.5</c:v>
                </c:pt>
                <c:pt idx="145">
                  <c:v>214.5</c:v>
                </c:pt>
                <c:pt idx="146">
                  <c:v>214</c:v>
                </c:pt>
                <c:pt idx="147">
                  <c:v>212.5</c:v>
                </c:pt>
                <c:pt idx="148">
                  <c:v>211</c:v>
                </c:pt>
                <c:pt idx="149">
                  <c:v>214</c:v>
                </c:pt>
                <c:pt idx="150">
                  <c:v>213</c:v>
                </c:pt>
                <c:pt idx="151">
                  <c:v>214</c:v>
                </c:pt>
                <c:pt idx="152">
                  <c:v>212.5</c:v>
                </c:pt>
                <c:pt idx="153">
                  <c:v>211.5</c:v>
                </c:pt>
                <c:pt idx="154">
                  <c:v>214.5</c:v>
                </c:pt>
                <c:pt idx="155">
                  <c:v>215.5</c:v>
                </c:pt>
                <c:pt idx="156">
                  <c:v>217</c:v>
                </c:pt>
                <c:pt idx="157">
                  <c:v>217.5</c:v>
                </c:pt>
                <c:pt idx="158">
                  <c:v>216</c:v>
                </c:pt>
                <c:pt idx="159">
                  <c:v>216</c:v>
                </c:pt>
                <c:pt idx="160">
                  <c:v>217.5</c:v>
                </c:pt>
                <c:pt idx="161">
                  <c:v>216.5</c:v>
                </c:pt>
                <c:pt idx="162">
                  <c:v>216.5</c:v>
                </c:pt>
                <c:pt idx="163">
                  <c:v>217.5</c:v>
                </c:pt>
                <c:pt idx="164">
                  <c:v>218</c:v>
                </c:pt>
                <c:pt idx="165">
                  <c:v>217</c:v>
                </c:pt>
                <c:pt idx="166">
                  <c:v>217</c:v>
                </c:pt>
                <c:pt idx="167">
                  <c:v>218</c:v>
                </c:pt>
                <c:pt idx="168">
                  <c:v>217</c:v>
                </c:pt>
                <c:pt idx="169">
                  <c:v>219</c:v>
                </c:pt>
                <c:pt idx="170">
                  <c:v>218</c:v>
                </c:pt>
                <c:pt idx="171">
                  <c:v>218.5</c:v>
                </c:pt>
                <c:pt idx="172">
                  <c:v>218.5</c:v>
                </c:pt>
                <c:pt idx="173">
                  <c:v>219.5</c:v>
                </c:pt>
                <c:pt idx="174">
                  <c:v>221.5</c:v>
                </c:pt>
                <c:pt idx="175">
                  <c:v>221.5</c:v>
                </c:pt>
                <c:pt idx="176">
                  <c:v>221</c:v>
                </c:pt>
                <c:pt idx="177">
                  <c:v>218.5</c:v>
                </c:pt>
                <c:pt idx="178">
                  <c:v>217</c:v>
                </c:pt>
                <c:pt idx="179">
                  <c:v>214</c:v>
                </c:pt>
                <c:pt idx="180">
                  <c:v>215</c:v>
                </c:pt>
                <c:pt idx="181">
                  <c:v>214</c:v>
                </c:pt>
                <c:pt idx="182">
                  <c:v>216.5</c:v>
                </c:pt>
                <c:pt idx="183">
                  <c:v>216.5</c:v>
                </c:pt>
                <c:pt idx="184">
                  <c:v>220.5</c:v>
                </c:pt>
                <c:pt idx="185">
                  <c:v>222.5</c:v>
                </c:pt>
                <c:pt idx="186">
                  <c:v>224.5</c:v>
                </c:pt>
                <c:pt idx="187">
                  <c:v>224.5</c:v>
                </c:pt>
                <c:pt idx="188">
                  <c:v>233</c:v>
                </c:pt>
                <c:pt idx="189">
                  <c:v>237.5</c:v>
                </c:pt>
                <c:pt idx="190">
                  <c:v>237.5</c:v>
                </c:pt>
                <c:pt idx="191">
                  <c:v>238</c:v>
                </c:pt>
                <c:pt idx="192">
                  <c:v>235.5</c:v>
                </c:pt>
                <c:pt idx="193">
                  <c:v>237.5</c:v>
                </c:pt>
                <c:pt idx="194">
                  <c:v>239</c:v>
                </c:pt>
                <c:pt idx="195">
                  <c:v>237.5</c:v>
                </c:pt>
                <c:pt idx="196">
                  <c:v>239</c:v>
                </c:pt>
                <c:pt idx="197">
                  <c:v>238</c:v>
                </c:pt>
                <c:pt idx="198">
                  <c:v>238</c:v>
                </c:pt>
                <c:pt idx="199">
                  <c:v>236</c:v>
                </c:pt>
                <c:pt idx="200">
                  <c:v>239</c:v>
                </c:pt>
                <c:pt idx="201">
                  <c:v>243</c:v>
                </c:pt>
                <c:pt idx="202">
                  <c:v>243</c:v>
                </c:pt>
                <c:pt idx="203">
                  <c:v>242.5</c:v>
                </c:pt>
                <c:pt idx="204">
                  <c:v>241</c:v>
                </c:pt>
                <c:pt idx="205">
                  <c:v>239</c:v>
                </c:pt>
                <c:pt idx="206">
                  <c:v>239.5</c:v>
                </c:pt>
                <c:pt idx="207">
                  <c:v>244</c:v>
                </c:pt>
                <c:pt idx="208">
                  <c:v>242.5</c:v>
                </c:pt>
                <c:pt idx="209">
                  <c:v>241</c:v>
                </c:pt>
                <c:pt idx="210">
                  <c:v>240.5</c:v>
                </c:pt>
                <c:pt idx="211">
                  <c:v>239.5</c:v>
                </c:pt>
                <c:pt idx="212">
                  <c:v>240</c:v>
                </c:pt>
                <c:pt idx="213">
                  <c:v>237.5</c:v>
                </c:pt>
                <c:pt idx="214">
                  <c:v>238</c:v>
                </c:pt>
                <c:pt idx="215">
                  <c:v>241.5</c:v>
                </c:pt>
                <c:pt idx="216">
                  <c:v>238.5</c:v>
                </c:pt>
                <c:pt idx="217">
                  <c:v>243</c:v>
                </c:pt>
                <c:pt idx="218">
                  <c:v>242</c:v>
                </c:pt>
                <c:pt idx="219">
                  <c:v>242.5</c:v>
                </c:pt>
                <c:pt idx="220">
                  <c:v>244</c:v>
                </c:pt>
                <c:pt idx="221">
                  <c:v>237</c:v>
                </c:pt>
                <c:pt idx="222">
                  <c:v>234</c:v>
                </c:pt>
                <c:pt idx="223">
                  <c:v>234.5</c:v>
                </c:pt>
                <c:pt idx="224">
                  <c:v>226</c:v>
                </c:pt>
                <c:pt idx="225">
                  <c:v>231</c:v>
                </c:pt>
                <c:pt idx="226">
                  <c:v>234</c:v>
                </c:pt>
                <c:pt idx="227">
                  <c:v>229.5</c:v>
                </c:pt>
                <c:pt idx="228">
                  <c:v>227</c:v>
                </c:pt>
                <c:pt idx="229">
                  <c:v>226.5</c:v>
                </c:pt>
                <c:pt idx="230">
                  <c:v>227</c:v>
                </c:pt>
                <c:pt idx="231">
                  <c:v>227.5</c:v>
                </c:pt>
                <c:pt idx="232">
                  <c:v>227.5</c:v>
                </c:pt>
                <c:pt idx="233">
                  <c:v>227</c:v>
                </c:pt>
                <c:pt idx="234">
                  <c:v>230.5</c:v>
                </c:pt>
                <c:pt idx="235">
                  <c:v>230</c:v>
                </c:pt>
                <c:pt idx="236">
                  <c:v>227</c:v>
                </c:pt>
                <c:pt idx="237">
                  <c:v>225</c:v>
                </c:pt>
                <c:pt idx="238">
                  <c:v>224.5</c:v>
                </c:pt>
                <c:pt idx="239">
                  <c:v>225</c:v>
                </c:pt>
                <c:pt idx="240">
                  <c:v>227.5</c:v>
                </c:pt>
                <c:pt idx="241">
                  <c:v>228.5</c:v>
                </c:pt>
                <c:pt idx="242">
                  <c:v>226</c:v>
                </c:pt>
                <c:pt idx="243">
                  <c:v>225</c:v>
                </c:pt>
                <c:pt idx="244">
                  <c:v>226</c:v>
                </c:pt>
                <c:pt idx="245">
                  <c:v>229.5</c:v>
                </c:pt>
                <c:pt idx="246">
                  <c:v>232.5</c:v>
                </c:pt>
                <c:pt idx="247">
                  <c:v>237</c:v>
                </c:pt>
                <c:pt idx="248">
                  <c:v>239.5</c:v>
                </c:pt>
                <c:pt idx="249">
                  <c:v>240</c:v>
                </c:pt>
                <c:pt idx="250">
                  <c:v>242</c:v>
                </c:pt>
                <c:pt idx="251">
                  <c:v>242</c:v>
                </c:pt>
                <c:pt idx="252">
                  <c:v>236.5</c:v>
                </c:pt>
                <c:pt idx="253">
                  <c:v>235</c:v>
                </c:pt>
                <c:pt idx="254">
                  <c:v>237</c:v>
                </c:pt>
                <c:pt idx="255">
                  <c:v>240</c:v>
                </c:pt>
                <c:pt idx="256">
                  <c:v>240.5</c:v>
                </c:pt>
                <c:pt idx="257">
                  <c:v>242</c:v>
                </c:pt>
                <c:pt idx="258">
                  <c:v>248.5</c:v>
                </c:pt>
                <c:pt idx="259">
                  <c:v>255.5</c:v>
                </c:pt>
                <c:pt idx="260">
                  <c:v>261.5</c:v>
                </c:pt>
                <c:pt idx="261">
                  <c:v>266</c:v>
                </c:pt>
                <c:pt idx="262">
                  <c:v>258</c:v>
                </c:pt>
                <c:pt idx="263">
                  <c:v>258</c:v>
                </c:pt>
                <c:pt idx="264">
                  <c:v>255</c:v>
                </c:pt>
                <c:pt idx="265">
                  <c:v>258.5</c:v>
                </c:pt>
                <c:pt idx="266">
                  <c:v>253</c:v>
                </c:pt>
                <c:pt idx="267">
                  <c:v>255</c:v>
                </c:pt>
              </c:numCache>
            </c:numRef>
          </c:val>
          <c:smooth val="0"/>
          <c:extLst>
            <c:ext xmlns:c16="http://schemas.microsoft.com/office/drawing/2014/chart" uri="{C3380CC4-5D6E-409C-BE32-E72D297353CC}">
              <c16:uniqueId val="{00000002-1B26-4646-B3EE-B8AC172F70FD}"/>
            </c:ext>
          </c:extLst>
        </c:ser>
        <c:dLbls>
          <c:showLegendKey val="0"/>
          <c:showVal val="0"/>
          <c:showCatName val="0"/>
          <c:showSerName val="0"/>
          <c:showPercent val="0"/>
          <c:showBubbleSize val="0"/>
        </c:dLbls>
        <c:smooth val="0"/>
        <c:axId val="1459265648"/>
        <c:axId val="1459272176"/>
      </c:lineChart>
      <c:dateAx>
        <c:axId val="1459265648"/>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TW"/>
          </a:p>
        </c:txPr>
        <c:crossAx val="1459272176"/>
        <c:crosses val="autoZero"/>
        <c:auto val="1"/>
        <c:lblOffset val="100"/>
        <c:baseTimeUnit val="days"/>
      </c:dateAx>
      <c:valAx>
        <c:axId val="1459272176"/>
        <c:scaling>
          <c:orientation val="minMax"/>
          <c:max val="280"/>
          <c:min val="170"/>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TW"/>
          </a:p>
        </c:txPr>
        <c:crossAx val="145926564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213637457672681E-2"/>
          <c:y val="1.6095592892603365E-2"/>
          <c:w val="0.94924817489716062"/>
          <c:h val="0.82397948926153142"/>
        </c:manualLayout>
      </c:layout>
      <c:barChart>
        <c:barDir val="col"/>
        <c:grouping val="clustered"/>
        <c:varyColors val="0"/>
        <c:ser>
          <c:idx val="0"/>
          <c:order val="0"/>
          <c:tx>
            <c:strRef>
              <c:f>工作表2!$C$1</c:f>
              <c:strCache>
                <c:ptCount val="1"/>
                <c:pt idx="0">
                  <c:v>實際</c:v>
                </c:pt>
              </c:strCache>
            </c:strRef>
          </c:tx>
          <c:spPr>
            <a:solidFill>
              <a:srgbClr val="0070C0">
                <a:alpha val="70000"/>
              </a:srgbClr>
            </a:solidFill>
            <a:ln>
              <a:noFill/>
            </a:ln>
            <a:effectLst/>
          </c:spPr>
          <c:invertIfNegative val="0"/>
          <c:cat>
            <c:numRef>
              <c:f>工作表2!$A$2:$A$31</c:f>
              <c:numCache>
                <c:formatCode>m/d/yy\ h:mm;@</c:formatCode>
                <c:ptCount val="30"/>
                <c:pt idx="0">
                  <c:v>43104.578472222223</c:v>
                </c:pt>
                <c:pt idx="1">
                  <c:v>43108.17291666667</c:v>
                </c:pt>
                <c:pt idx="2">
                  <c:v>43114.17291666667</c:v>
                </c:pt>
                <c:pt idx="3">
                  <c:v>43114.17291666667</c:v>
                </c:pt>
                <c:pt idx="4">
                  <c:v>43115.173611111109</c:v>
                </c:pt>
                <c:pt idx="5">
                  <c:v>43115.418055555558</c:v>
                </c:pt>
                <c:pt idx="6">
                  <c:v>43117.570833333331</c:v>
                </c:pt>
                <c:pt idx="7">
                  <c:v>43117.643055555556</c:v>
                </c:pt>
                <c:pt idx="8">
                  <c:v>43118.664583333331</c:v>
                </c:pt>
                <c:pt idx="9">
                  <c:v>43119.17291666667</c:v>
                </c:pt>
                <c:pt idx="10">
                  <c:v>43119.173611111109</c:v>
                </c:pt>
                <c:pt idx="11">
                  <c:v>43119.17291666667</c:v>
                </c:pt>
                <c:pt idx="12">
                  <c:v>43119.404861111114</c:v>
                </c:pt>
                <c:pt idx="13">
                  <c:v>43119.677777777775</c:v>
                </c:pt>
                <c:pt idx="14">
                  <c:v>43120.17291666667</c:v>
                </c:pt>
                <c:pt idx="15">
                  <c:v>43120.17291666667</c:v>
                </c:pt>
                <c:pt idx="16">
                  <c:v>43120.674305555556</c:v>
                </c:pt>
                <c:pt idx="17">
                  <c:v>43121.17291666667</c:v>
                </c:pt>
                <c:pt idx="18">
                  <c:v>43122.17291666667</c:v>
                </c:pt>
                <c:pt idx="19">
                  <c:v>43122.17291666667</c:v>
                </c:pt>
                <c:pt idx="20">
                  <c:v>43122.173611111109</c:v>
                </c:pt>
                <c:pt idx="21">
                  <c:v>43124.499305555553</c:v>
                </c:pt>
                <c:pt idx="22">
                  <c:v>43124.558333333334</c:v>
                </c:pt>
                <c:pt idx="23">
                  <c:v>43125.87222222222</c:v>
                </c:pt>
                <c:pt idx="24">
                  <c:v>43128.703472222223</c:v>
                </c:pt>
                <c:pt idx="25">
                  <c:v>43129.173611111109</c:v>
                </c:pt>
                <c:pt idx="26">
                  <c:v>43129.173611111109</c:v>
                </c:pt>
                <c:pt idx="27">
                  <c:v>43129.173611111109</c:v>
                </c:pt>
                <c:pt idx="28">
                  <c:v>43131.000694444447</c:v>
                </c:pt>
                <c:pt idx="29">
                  <c:v>43131.173611111109</c:v>
                </c:pt>
              </c:numCache>
            </c:numRef>
          </c:cat>
          <c:val>
            <c:numRef>
              <c:f>工作表2!$C$2:$C$31</c:f>
              <c:numCache>
                <c:formatCode>General</c:formatCode>
                <c:ptCount val="30"/>
                <c:pt idx="0">
                  <c:v>0</c:v>
                </c:pt>
                <c:pt idx="1">
                  <c:v>1</c:v>
                </c:pt>
                <c:pt idx="2">
                  <c:v>1</c:v>
                </c:pt>
                <c:pt idx="3">
                  <c:v>1</c:v>
                </c:pt>
                <c:pt idx="4">
                  <c:v>1</c:v>
                </c:pt>
                <c:pt idx="5">
                  <c:v>0</c:v>
                </c:pt>
                <c:pt idx="6">
                  <c:v>1</c:v>
                </c:pt>
                <c:pt idx="7">
                  <c:v>1</c:v>
                </c:pt>
                <c:pt idx="8">
                  <c:v>1</c:v>
                </c:pt>
                <c:pt idx="9">
                  <c:v>1</c:v>
                </c:pt>
                <c:pt idx="10">
                  <c:v>1</c:v>
                </c:pt>
                <c:pt idx="11">
                  <c:v>1</c:v>
                </c:pt>
                <c:pt idx="12">
                  <c:v>0</c:v>
                </c:pt>
                <c:pt idx="13">
                  <c:v>1</c:v>
                </c:pt>
                <c:pt idx="14">
                  <c:v>1</c:v>
                </c:pt>
                <c:pt idx="15">
                  <c:v>1</c:v>
                </c:pt>
                <c:pt idx="16">
                  <c:v>1</c:v>
                </c:pt>
                <c:pt idx="17">
                  <c:v>1</c:v>
                </c:pt>
                <c:pt idx="18">
                  <c:v>1</c:v>
                </c:pt>
                <c:pt idx="19">
                  <c:v>1</c:v>
                </c:pt>
                <c:pt idx="20">
                  <c:v>1</c:v>
                </c:pt>
                <c:pt idx="21">
                  <c:v>0</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00-EC5B-484D-B5B4-FB211DD70355}"/>
            </c:ext>
          </c:extLst>
        </c:ser>
        <c:ser>
          <c:idx val="1"/>
          <c:order val="1"/>
          <c:tx>
            <c:strRef>
              <c:f>工作表2!$E$1</c:f>
              <c:strCache>
                <c:ptCount val="1"/>
                <c:pt idx="0">
                  <c:v>預計</c:v>
                </c:pt>
              </c:strCache>
            </c:strRef>
          </c:tx>
          <c:spPr>
            <a:solidFill>
              <a:srgbClr val="FFC000">
                <a:alpha val="70000"/>
              </a:srgbClr>
            </a:solidFill>
            <a:ln>
              <a:noFill/>
            </a:ln>
            <a:effectLst/>
          </c:spPr>
          <c:invertIfNegative val="0"/>
          <c:cat>
            <c:numRef>
              <c:f>工作表2!$A$2:$A$31</c:f>
              <c:numCache>
                <c:formatCode>m/d/yy\ h:mm;@</c:formatCode>
                <c:ptCount val="30"/>
                <c:pt idx="0">
                  <c:v>43104.578472222223</c:v>
                </c:pt>
                <c:pt idx="1">
                  <c:v>43108.17291666667</c:v>
                </c:pt>
                <c:pt idx="2">
                  <c:v>43114.17291666667</c:v>
                </c:pt>
                <c:pt idx="3">
                  <c:v>43114.17291666667</c:v>
                </c:pt>
                <c:pt idx="4">
                  <c:v>43115.173611111109</c:v>
                </c:pt>
                <c:pt idx="5">
                  <c:v>43115.418055555558</c:v>
                </c:pt>
                <c:pt idx="6">
                  <c:v>43117.570833333331</c:v>
                </c:pt>
                <c:pt idx="7">
                  <c:v>43117.643055555556</c:v>
                </c:pt>
                <c:pt idx="8">
                  <c:v>43118.664583333331</c:v>
                </c:pt>
                <c:pt idx="9">
                  <c:v>43119.17291666667</c:v>
                </c:pt>
                <c:pt idx="10">
                  <c:v>43119.173611111109</c:v>
                </c:pt>
                <c:pt idx="11">
                  <c:v>43119.17291666667</c:v>
                </c:pt>
                <c:pt idx="12">
                  <c:v>43119.404861111114</c:v>
                </c:pt>
                <c:pt idx="13">
                  <c:v>43119.677777777775</c:v>
                </c:pt>
                <c:pt idx="14">
                  <c:v>43120.17291666667</c:v>
                </c:pt>
                <c:pt idx="15">
                  <c:v>43120.17291666667</c:v>
                </c:pt>
                <c:pt idx="16">
                  <c:v>43120.674305555556</c:v>
                </c:pt>
                <c:pt idx="17">
                  <c:v>43121.17291666667</c:v>
                </c:pt>
                <c:pt idx="18">
                  <c:v>43122.17291666667</c:v>
                </c:pt>
                <c:pt idx="19">
                  <c:v>43122.17291666667</c:v>
                </c:pt>
                <c:pt idx="20">
                  <c:v>43122.173611111109</c:v>
                </c:pt>
                <c:pt idx="21">
                  <c:v>43124.499305555553</c:v>
                </c:pt>
                <c:pt idx="22">
                  <c:v>43124.558333333334</c:v>
                </c:pt>
                <c:pt idx="23">
                  <c:v>43125.87222222222</c:v>
                </c:pt>
                <c:pt idx="24">
                  <c:v>43128.703472222223</c:v>
                </c:pt>
                <c:pt idx="25">
                  <c:v>43129.173611111109</c:v>
                </c:pt>
                <c:pt idx="26">
                  <c:v>43129.173611111109</c:v>
                </c:pt>
                <c:pt idx="27">
                  <c:v>43129.173611111109</c:v>
                </c:pt>
                <c:pt idx="28">
                  <c:v>43131.000694444447</c:v>
                </c:pt>
                <c:pt idx="29">
                  <c:v>43131.173611111109</c:v>
                </c:pt>
              </c:numCache>
            </c:numRef>
          </c:cat>
          <c:val>
            <c:numRef>
              <c:f>工作表2!$E$2:$E$31</c:f>
              <c:numCache>
                <c:formatCode>General</c:formatCode>
                <c:ptCount val="30"/>
                <c:pt idx="0">
                  <c:v>0</c:v>
                </c:pt>
                <c:pt idx="1">
                  <c:v>1</c:v>
                </c:pt>
                <c:pt idx="2">
                  <c:v>1</c:v>
                </c:pt>
                <c:pt idx="3">
                  <c:v>1</c:v>
                </c:pt>
                <c:pt idx="4">
                  <c:v>1</c:v>
                </c:pt>
                <c:pt idx="5">
                  <c:v>0</c:v>
                </c:pt>
                <c:pt idx="6">
                  <c:v>1</c:v>
                </c:pt>
                <c:pt idx="7">
                  <c:v>1</c:v>
                </c:pt>
                <c:pt idx="8">
                  <c:v>1</c:v>
                </c:pt>
                <c:pt idx="9">
                  <c:v>1</c:v>
                </c:pt>
                <c:pt idx="10">
                  <c:v>1</c:v>
                </c:pt>
                <c:pt idx="11">
                  <c:v>1</c:v>
                </c:pt>
                <c:pt idx="12">
                  <c:v>0</c:v>
                </c:pt>
                <c:pt idx="13">
                  <c:v>1</c:v>
                </c:pt>
                <c:pt idx="14">
                  <c:v>1</c:v>
                </c:pt>
                <c:pt idx="15">
                  <c:v>1</c:v>
                </c:pt>
                <c:pt idx="16">
                  <c:v>1</c:v>
                </c:pt>
                <c:pt idx="17">
                  <c:v>1</c:v>
                </c:pt>
                <c:pt idx="18">
                  <c:v>1</c:v>
                </c:pt>
                <c:pt idx="19">
                  <c:v>1</c:v>
                </c:pt>
                <c:pt idx="20">
                  <c:v>1</c:v>
                </c:pt>
                <c:pt idx="21">
                  <c:v>0</c:v>
                </c:pt>
                <c:pt idx="22">
                  <c:v>1</c:v>
                </c:pt>
                <c:pt idx="23">
                  <c:v>-1</c:v>
                </c:pt>
                <c:pt idx="24">
                  <c:v>1</c:v>
                </c:pt>
                <c:pt idx="25">
                  <c:v>1</c:v>
                </c:pt>
                <c:pt idx="26">
                  <c:v>1</c:v>
                </c:pt>
                <c:pt idx="27">
                  <c:v>1</c:v>
                </c:pt>
                <c:pt idx="28">
                  <c:v>-1</c:v>
                </c:pt>
                <c:pt idx="29">
                  <c:v>-1</c:v>
                </c:pt>
              </c:numCache>
            </c:numRef>
          </c:val>
          <c:extLst>
            <c:ext xmlns:c16="http://schemas.microsoft.com/office/drawing/2014/chart" uri="{C3380CC4-5D6E-409C-BE32-E72D297353CC}">
              <c16:uniqueId val="{00000001-EC5B-484D-B5B4-FB211DD70355}"/>
            </c:ext>
          </c:extLst>
        </c:ser>
        <c:dLbls>
          <c:showLegendKey val="0"/>
          <c:showVal val="0"/>
          <c:showCatName val="0"/>
          <c:showSerName val="0"/>
          <c:showPercent val="0"/>
          <c:showBubbleSize val="0"/>
        </c:dLbls>
        <c:gapWidth val="80"/>
        <c:overlap val="25"/>
        <c:axId val="1268543952"/>
        <c:axId val="1268537424"/>
      </c:barChart>
      <c:catAx>
        <c:axId val="1268543952"/>
        <c:scaling>
          <c:orientation val="minMax"/>
        </c:scaling>
        <c:delete val="0"/>
        <c:axPos val="b"/>
        <c:numFmt formatCode="m/d/yy\ h:mm;@"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zh-TW"/>
          </a:p>
        </c:txPr>
        <c:crossAx val="1268537424"/>
        <c:crosses val="autoZero"/>
        <c:auto val="0"/>
        <c:lblAlgn val="ctr"/>
        <c:lblOffset val="100"/>
        <c:noMultiLvlLbl val="0"/>
      </c:catAx>
      <c:valAx>
        <c:axId val="1268537424"/>
        <c:scaling>
          <c:orientation val="minMax"/>
          <c:max val="1"/>
          <c:min val="-1"/>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mn-lt"/>
                <a:ea typeface="+mn-ea"/>
                <a:cs typeface="+mn-cs"/>
              </a:defRPr>
            </a:pPr>
            <a:endParaRPr lang="zh-TW"/>
          </a:p>
        </c:txPr>
        <c:crossAx val="1268543952"/>
        <c:crosses val="autoZero"/>
        <c:crossBetween val="between"/>
        <c:majorUnit val="0.25"/>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0.20624</cdr:x>
      <cdr:y>0.24211</cdr:y>
    </cdr:from>
    <cdr:to>
      <cdr:x>0.28601</cdr:x>
      <cdr:y>0.32385</cdr:y>
    </cdr:to>
    <cdr:sp macro="" textlink="">
      <cdr:nvSpPr>
        <cdr:cNvPr id="18" name="五角星形 124">
          <a:extLst xmlns:a="http://schemas.openxmlformats.org/drawingml/2006/main">
            <a:ext uri="{FF2B5EF4-FFF2-40B4-BE49-F238E27FC236}">
              <a16:creationId xmlns:a16="http://schemas.microsoft.com/office/drawing/2014/main" id="{DB22CB66-3C1B-4796-8FAF-EEB1073EDF39}"/>
            </a:ext>
          </a:extLst>
        </cdr:cNvPr>
        <cdr:cNvSpPr/>
      </cdr:nvSpPr>
      <cdr:spPr>
        <a:xfrm xmlns:a="http://schemas.openxmlformats.org/drawingml/2006/main">
          <a:off x="994536" y="1020461"/>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0.16804</cdr:x>
      <cdr:y>0.36795</cdr:y>
    </cdr:from>
    <cdr:to>
      <cdr:x>0.24782</cdr:x>
      <cdr:y>0.4497</cdr:y>
    </cdr:to>
    <cdr:sp macro="" textlink="">
      <cdr:nvSpPr>
        <cdr:cNvPr id="19"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810347" y="1550874"/>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0.34204</cdr:x>
      <cdr:y>0.28368</cdr:y>
    </cdr:from>
    <cdr:to>
      <cdr:x>0.42181</cdr:x>
      <cdr:y>0.36543</cdr:y>
    </cdr:to>
    <cdr:sp macro="" textlink="">
      <cdr:nvSpPr>
        <cdr:cNvPr id="20"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1649368" y="1195700"/>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0.47146</cdr:x>
      <cdr:y>0.23533</cdr:y>
    </cdr:from>
    <cdr:to>
      <cdr:x>0.55123</cdr:x>
      <cdr:y>0.31707</cdr:y>
    </cdr:to>
    <cdr:sp macro="" textlink="">
      <cdr:nvSpPr>
        <cdr:cNvPr id="21"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2273458" y="991884"/>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0.10768</cdr:x>
      <cdr:y>0.65151</cdr:y>
    </cdr:from>
    <cdr:to>
      <cdr:x>0.18745</cdr:x>
      <cdr:y>0.73325</cdr:y>
    </cdr:to>
    <cdr:sp macro="" textlink="">
      <cdr:nvSpPr>
        <cdr:cNvPr id="22"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519240" y="2746034"/>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0.19729</cdr:x>
      <cdr:y>0.47913</cdr:y>
    </cdr:from>
    <cdr:to>
      <cdr:x>0.27707</cdr:x>
      <cdr:y>0.56088</cdr:y>
    </cdr:to>
    <cdr:sp macro="" textlink="">
      <cdr:nvSpPr>
        <cdr:cNvPr id="23"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1013036" y="2077712"/>
          <a:ext cx="409607" cy="354478"/>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0.10014</cdr:x>
      <cdr:y>0.51197</cdr:y>
    </cdr:from>
    <cdr:to>
      <cdr:x>0.17991</cdr:x>
      <cdr:y>0.59372</cdr:y>
    </cdr:to>
    <cdr:sp macro="" textlink="">
      <cdr:nvSpPr>
        <cdr:cNvPr id="24"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482893" y="2157907"/>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0.34985</cdr:x>
      <cdr:y>0.47878</cdr:y>
    </cdr:from>
    <cdr:to>
      <cdr:x>0.42962</cdr:x>
      <cdr:y>0.56052</cdr:y>
    </cdr:to>
    <cdr:sp macro="" textlink="">
      <cdr:nvSpPr>
        <cdr:cNvPr id="25"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1796346" y="2076170"/>
          <a:ext cx="409607" cy="354478"/>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0.10546</cdr:x>
      <cdr:y>0.27646</cdr:y>
    </cdr:from>
    <cdr:to>
      <cdr:x>0.18523</cdr:x>
      <cdr:y>0.3582</cdr:y>
    </cdr:to>
    <cdr:sp macro="" textlink="">
      <cdr:nvSpPr>
        <cdr:cNvPr id="26"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508537" y="1165242"/>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0.34204</cdr:x>
      <cdr:y>0.16853</cdr:y>
    </cdr:from>
    <cdr:to>
      <cdr:x>0.42181</cdr:x>
      <cdr:y>0.25028</cdr:y>
    </cdr:to>
    <cdr:sp macro="" textlink="">
      <cdr:nvSpPr>
        <cdr:cNvPr id="27"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1649368" y="710349"/>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0.22551</cdr:x>
      <cdr:y>0.51766</cdr:y>
    </cdr:from>
    <cdr:to>
      <cdr:x>0.30528</cdr:x>
      <cdr:y>0.5994</cdr:y>
    </cdr:to>
    <cdr:sp macro="" textlink="">
      <cdr:nvSpPr>
        <cdr:cNvPr id="28" name="五角星形 124">
          <a:extLst xmlns:a="http://schemas.openxmlformats.org/drawingml/2006/main">
            <a:ext uri="{FF2B5EF4-FFF2-40B4-BE49-F238E27FC236}">
              <a16:creationId xmlns:a16="http://schemas.microsoft.com/office/drawing/2014/main" id="{ACD70407-0859-405B-A82A-3E0B6AEDA9F7}"/>
            </a:ext>
          </a:extLst>
        </cdr:cNvPr>
        <cdr:cNvSpPr/>
      </cdr:nvSpPr>
      <cdr:spPr>
        <a:xfrm xmlns:a="http://schemas.openxmlformats.org/drawingml/2006/main">
          <a:off x="1087454" y="2181878"/>
          <a:ext cx="384684" cy="344545"/>
        </a:xfrm>
        <a:prstGeom xmlns:a="http://schemas.openxmlformats.org/drawingml/2006/main" prst="star5">
          <a:avLst>
            <a:gd name="adj" fmla="val 0"/>
            <a:gd name="hf" fmla="val 105146"/>
            <a:gd name="vf" fmla="val 110557"/>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0.20125</cdr:x>
      <cdr:y>0.55611</cdr:y>
    </cdr:from>
    <cdr:to>
      <cdr:x>0.28102</cdr:x>
      <cdr:y>0.63785</cdr:y>
    </cdr:to>
    <cdr:sp macro="" textlink="">
      <cdr:nvSpPr>
        <cdr:cNvPr id="29" name="五角星形 124">
          <a:extLst xmlns:a="http://schemas.openxmlformats.org/drawingml/2006/main">
            <a:ext uri="{FF2B5EF4-FFF2-40B4-BE49-F238E27FC236}">
              <a16:creationId xmlns:a16="http://schemas.microsoft.com/office/drawing/2014/main" id="{FC21B14A-5D4B-4F93-8EBC-B464571BD170}"/>
            </a:ext>
          </a:extLst>
        </cdr:cNvPr>
        <cdr:cNvSpPr/>
      </cdr:nvSpPr>
      <cdr:spPr>
        <a:xfrm xmlns:a="http://schemas.openxmlformats.org/drawingml/2006/main">
          <a:off x="970447" y="2343934"/>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0.60774</cdr:x>
      <cdr:y>0.27061</cdr:y>
    </cdr:from>
    <cdr:to>
      <cdr:x>0.68751</cdr:x>
      <cdr:y>0.35235</cdr:y>
    </cdr:to>
    <cdr:sp macro="" textlink="">
      <cdr:nvSpPr>
        <cdr:cNvPr id="30" name="五角星形 124">
          <a:extLst xmlns:a="http://schemas.openxmlformats.org/drawingml/2006/main">
            <a:ext uri="{FF2B5EF4-FFF2-40B4-BE49-F238E27FC236}">
              <a16:creationId xmlns:a16="http://schemas.microsoft.com/office/drawing/2014/main" id="{FC21B14A-5D4B-4F93-8EBC-B464571BD170}"/>
            </a:ext>
          </a:extLst>
        </cdr:cNvPr>
        <cdr:cNvSpPr/>
      </cdr:nvSpPr>
      <cdr:spPr>
        <a:xfrm xmlns:a="http://schemas.openxmlformats.org/drawingml/2006/main">
          <a:off x="2930646" y="1140584"/>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0.73623</cdr:x>
      <cdr:y>0.62461</cdr:y>
    </cdr:from>
    <cdr:to>
      <cdr:x>0.78193</cdr:x>
      <cdr:y>0.67795</cdr:y>
    </cdr:to>
    <cdr:sp macro="" textlink="">
      <cdr:nvSpPr>
        <cdr:cNvPr id="31" name="流程圖: 合併 30">
          <a:extLst xmlns:a="http://schemas.openxmlformats.org/drawingml/2006/main">
            <a:ext uri="{FF2B5EF4-FFF2-40B4-BE49-F238E27FC236}">
              <a16:creationId xmlns:a16="http://schemas.microsoft.com/office/drawing/2014/main" id="{D721A931-05D6-4683-85D5-DC82BBA0FD2F}"/>
            </a:ext>
          </a:extLst>
        </cdr:cNvPr>
        <cdr:cNvSpPr/>
      </cdr:nvSpPr>
      <cdr:spPr>
        <a:xfrm xmlns:a="http://schemas.openxmlformats.org/drawingml/2006/main">
          <a:off x="3550266" y="2632648"/>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0.58821</cdr:x>
      <cdr:y>0.59577</cdr:y>
    </cdr:from>
    <cdr:to>
      <cdr:x>0.63391</cdr:x>
      <cdr:y>0.64911</cdr:y>
    </cdr:to>
    <cdr:sp macro="" textlink="">
      <cdr:nvSpPr>
        <cdr:cNvPr id="32" name="流程圖: 合併 31">
          <a:extLst xmlns:a="http://schemas.openxmlformats.org/drawingml/2006/main">
            <a:ext uri="{FF2B5EF4-FFF2-40B4-BE49-F238E27FC236}">
              <a16:creationId xmlns:a16="http://schemas.microsoft.com/office/drawing/2014/main" id="{D721A931-05D6-4683-85D5-DC82BBA0FD2F}"/>
            </a:ext>
          </a:extLst>
        </cdr:cNvPr>
        <cdr:cNvSpPr/>
      </cdr:nvSpPr>
      <cdr:spPr>
        <a:xfrm xmlns:a="http://schemas.openxmlformats.org/drawingml/2006/main">
          <a:off x="2836462" y="2511124"/>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0.54503</cdr:x>
      <cdr:y>0.53247</cdr:y>
    </cdr:from>
    <cdr:to>
      <cdr:x>0.59073</cdr:x>
      <cdr:y>0.58581</cdr:y>
    </cdr:to>
    <cdr:sp macro="" textlink="">
      <cdr:nvSpPr>
        <cdr:cNvPr id="33" name="流程圖: 合併 32">
          <a:extLst xmlns:a="http://schemas.openxmlformats.org/drawingml/2006/main">
            <a:ext uri="{FF2B5EF4-FFF2-40B4-BE49-F238E27FC236}">
              <a16:creationId xmlns:a16="http://schemas.microsoft.com/office/drawing/2014/main" id="{D721A931-05D6-4683-85D5-DC82BBA0FD2F}"/>
            </a:ext>
          </a:extLst>
        </cdr:cNvPr>
        <cdr:cNvSpPr/>
      </cdr:nvSpPr>
      <cdr:spPr>
        <a:xfrm xmlns:a="http://schemas.openxmlformats.org/drawingml/2006/main">
          <a:off x="2628246" y="2244316"/>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0.61106</cdr:x>
      <cdr:y>0.68909</cdr:y>
    </cdr:from>
    <cdr:to>
      <cdr:x>0.65676</cdr:x>
      <cdr:y>0.74243</cdr:y>
    </cdr:to>
    <cdr:sp macro="" textlink="">
      <cdr:nvSpPr>
        <cdr:cNvPr id="34" name="流程圖: 合併 33">
          <a:extLst xmlns:a="http://schemas.openxmlformats.org/drawingml/2006/main">
            <a:ext uri="{FF2B5EF4-FFF2-40B4-BE49-F238E27FC236}">
              <a16:creationId xmlns:a16="http://schemas.microsoft.com/office/drawing/2014/main" id="{D721A931-05D6-4683-85D5-DC82BBA0FD2F}"/>
            </a:ext>
          </a:extLst>
        </cdr:cNvPr>
        <cdr:cNvSpPr/>
      </cdr:nvSpPr>
      <cdr:spPr>
        <a:xfrm xmlns:a="http://schemas.openxmlformats.org/drawingml/2006/main">
          <a:off x="2946654" y="2904426"/>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0.67625</cdr:x>
      <cdr:y>0.74612</cdr:y>
    </cdr:from>
    <cdr:to>
      <cdr:x>0.72196</cdr:x>
      <cdr:y>0.79946</cdr:y>
    </cdr:to>
    <cdr:sp macro="" textlink="">
      <cdr:nvSpPr>
        <cdr:cNvPr id="35" name="流程圖: 合併 34">
          <a:extLst xmlns:a="http://schemas.openxmlformats.org/drawingml/2006/main">
            <a:ext uri="{FF2B5EF4-FFF2-40B4-BE49-F238E27FC236}">
              <a16:creationId xmlns:a16="http://schemas.microsoft.com/office/drawing/2014/main" id="{92C10FEE-AE43-4E1E-B00D-7F0504FFC6A6}"/>
            </a:ext>
          </a:extLst>
        </cdr:cNvPr>
        <cdr:cNvSpPr/>
      </cdr:nvSpPr>
      <cdr:spPr>
        <a:xfrm xmlns:a="http://schemas.openxmlformats.org/drawingml/2006/main">
          <a:off x="3472319" y="3235455"/>
          <a:ext cx="234662" cy="231302"/>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0.51815</cdr:x>
      <cdr:y>0.64911</cdr:y>
    </cdr:from>
    <cdr:to>
      <cdr:x>0.56385</cdr:x>
      <cdr:y>0.70245</cdr:y>
    </cdr:to>
    <cdr:sp macro="" textlink="">
      <cdr:nvSpPr>
        <cdr:cNvPr id="36" name="流程圖: 合併 35">
          <a:extLst xmlns:a="http://schemas.openxmlformats.org/drawingml/2006/main">
            <a:ext uri="{FF2B5EF4-FFF2-40B4-BE49-F238E27FC236}">
              <a16:creationId xmlns:a16="http://schemas.microsoft.com/office/drawing/2014/main" id="{92C10FEE-AE43-4E1E-B00D-7F0504FFC6A6}"/>
            </a:ext>
          </a:extLst>
        </cdr:cNvPr>
        <cdr:cNvSpPr/>
      </cdr:nvSpPr>
      <cdr:spPr>
        <a:xfrm xmlns:a="http://schemas.openxmlformats.org/drawingml/2006/main">
          <a:off x="2498642" y="2735945"/>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0.39806</cdr:x>
      <cdr:y>0.62771</cdr:y>
    </cdr:from>
    <cdr:to>
      <cdr:x>0.44376</cdr:x>
      <cdr:y>0.68105</cdr:y>
    </cdr:to>
    <cdr:sp macro="" textlink="">
      <cdr:nvSpPr>
        <cdr:cNvPr id="37" name="流程圖: 合併 36">
          <a:extLst xmlns:a="http://schemas.openxmlformats.org/drawingml/2006/main">
            <a:ext uri="{FF2B5EF4-FFF2-40B4-BE49-F238E27FC236}">
              <a16:creationId xmlns:a16="http://schemas.microsoft.com/office/drawing/2014/main" id="{92C10FEE-AE43-4E1E-B00D-7F0504FFC6A6}"/>
            </a:ext>
          </a:extLst>
        </cdr:cNvPr>
        <cdr:cNvSpPr/>
      </cdr:nvSpPr>
      <cdr:spPr>
        <a:xfrm xmlns:a="http://schemas.openxmlformats.org/drawingml/2006/main">
          <a:off x="1919522" y="2645744"/>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0.42756</cdr:x>
      <cdr:y>0.74703</cdr:y>
    </cdr:from>
    <cdr:to>
      <cdr:x>0.47326</cdr:x>
      <cdr:y>0.80037</cdr:y>
    </cdr:to>
    <cdr:sp macro="" textlink="">
      <cdr:nvSpPr>
        <cdr:cNvPr id="38" name="流程圖: 合併 37">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2061762" y="3148641"/>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0.33237</cdr:x>
      <cdr:y>0.71931</cdr:y>
    </cdr:from>
    <cdr:to>
      <cdr:x>0.37807</cdr:x>
      <cdr:y>0.77265</cdr:y>
    </cdr:to>
    <cdr:sp macro="" textlink="">
      <cdr:nvSpPr>
        <cdr:cNvPr id="39" name="流程圖: 合併 38">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1602740" y="3031824"/>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0.25373</cdr:x>
      <cdr:y>0.79098</cdr:y>
    </cdr:from>
    <cdr:to>
      <cdr:x>0.29944</cdr:x>
      <cdr:y>0.84432</cdr:y>
    </cdr:to>
    <cdr:sp macro="" textlink="">
      <cdr:nvSpPr>
        <cdr:cNvPr id="40" name="流程圖: 合併 39">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1223562" y="3333883"/>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0.51131</cdr:x>
      <cdr:y>0.79098</cdr:y>
    </cdr:from>
    <cdr:to>
      <cdr:x>0.55701</cdr:x>
      <cdr:y>0.84432</cdr:y>
    </cdr:to>
    <cdr:sp macro="" textlink="">
      <cdr:nvSpPr>
        <cdr:cNvPr id="41" name="流程圖: 合併 40">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2465622" y="3333883"/>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0.77362</cdr:x>
      <cdr:y>0.41783</cdr:y>
    </cdr:from>
    <cdr:to>
      <cdr:x>0.81932</cdr:x>
      <cdr:y>0.47117</cdr:y>
    </cdr:to>
    <cdr:sp macro="" textlink="">
      <cdr:nvSpPr>
        <cdr:cNvPr id="42" name="流程圖: 合併 41">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3730542" y="1761117"/>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0.67961</cdr:x>
      <cdr:y>0.38215</cdr:y>
    </cdr:from>
    <cdr:to>
      <cdr:x>0.72531</cdr:x>
      <cdr:y>0.43549</cdr:y>
    </cdr:to>
    <cdr:sp macro="" textlink="">
      <cdr:nvSpPr>
        <cdr:cNvPr id="43" name="流程圖: 合併 42">
          <a:extLst xmlns:a="http://schemas.openxmlformats.org/drawingml/2006/main">
            <a:ext uri="{FF2B5EF4-FFF2-40B4-BE49-F238E27FC236}">
              <a16:creationId xmlns:a16="http://schemas.microsoft.com/office/drawing/2014/main" id="{FD6ED933-9FCD-42C6-A82D-42729A0CAA2F}"/>
            </a:ext>
          </a:extLst>
        </cdr:cNvPr>
        <cdr:cNvSpPr/>
      </cdr:nvSpPr>
      <cdr:spPr>
        <a:xfrm xmlns:a="http://schemas.openxmlformats.org/drawingml/2006/main">
          <a:off x="3277230" y="1610736"/>
          <a:ext cx="220384" cy="224821"/>
        </a:xfrm>
        <a:prstGeom xmlns:a="http://schemas.openxmlformats.org/drawingml/2006/main" prst="flowChartMerge">
          <a:avLst/>
        </a:prstGeom>
      </cdr:spPr>
      <cdr:style>
        <a:lnRef xmlns:a="http://schemas.openxmlformats.org/drawingml/2006/main" idx="3">
          <a:schemeClr val="lt1"/>
        </a:lnRef>
        <a:fillRef xmlns:a="http://schemas.openxmlformats.org/drawingml/2006/main" idx="1">
          <a:schemeClr val="accent6"/>
        </a:fillRef>
        <a:effectRef xmlns:a="http://schemas.openxmlformats.org/drawingml/2006/main" idx="1">
          <a:schemeClr val="accent6"/>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a:p>
      </cdr:txBody>
    </cdr:sp>
  </cdr:relSizeAnchor>
  <cdr:relSizeAnchor xmlns:cdr="http://schemas.openxmlformats.org/drawingml/2006/chartDrawing">
    <cdr:from>
      <cdr:x>0.43519</cdr:x>
      <cdr:y>0.33913</cdr:y>
    </cdr:from>
    <cdr:to>
      <cdr:x>0.51496</cdr:x>
      <cdr:y>0.42088</cdr:y>
    </cdr:to>
    <cdr:sp macro="" textlink="">
      <cdr:nvSpPr>
        <cdr:cNvPr id="44" name="五角星形 124">
          <a:extLst xmlns:a="http://schemas.openxmlformats.org/drawingml/2006/main">
            <a:ext uri="{FF2B5EF4-FFF2-40B4-BE49-F238E27FC236}">
              <a16:creationId xmlns:a16="http://schemas.microsoft.com/office/drawing/2014/main" id="{C9E2363E-94C3-4569-BE5E-20545F961EF3}"/>
            </a:ext>
          </a:extLst>
        </cdr:cNvPr>
        <cdr:cNvSpPr/>
      </cdr:nvSpPr>
      <cdr:spPr>
        <a:xfrm xmlns:a="http://schemas.openxmlformats.org/drawingml/2006/main">
          <a:off x="2098577" y="1429402"/>
          <a:ext cx="384684" cy="344545"/>
        </a:xfrm>
        <a:prstGeom xmlns:a="http://schemas.openxmlformats.org/drawingml/2006/main" prst="star5">
          <a:avLst/>
        </a:prstGeom>
      </cdr:spPr>
      <cdr:style>
        <a:lnRef xmlns:a="http://schemas.openxmlformats.org/drawingml/2006/main" idx="3">
          <a:schemeClr val="lt1"/>
        </a:lnRef>
        <a:fillRef xmlns:a="http://schemas.openxmlformats.org/drawingml/2006/main" idx="1">
          <a:schemeClr val="accent5"/>
        </a:fillRef>
        <a:effectRef xmlns:a="http://schemas.openxmlformats.org/drawingml/2006/main" idx="1">
          <a:schemeClr val="accent5"/>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TW" altLang="en-US" sz="1800" dirty="0"/>
        </a:p>
      </cdr:txBody>
    </cdr:sp>
  </cdr:relSizeAnchor>
  <cdr:relSizeAnchor xmlns:cdr="http://schemas.openxmlformats.org/drawingml/2006/chartDrawing">
    <cdr:from>
      <cdr:x>0.04793</cdr:x>
      <cdr:y>0.13926</cdr:y>
    </cdr:from>
    <cdr:to>
      <cdr:x>0.04793</cdr:x>
      <cdr:y>0.92569</cdr:y>
    </cdr:to>
    <cdr:cxnSp macro="">
      <cdr:nvCxnSpPr>
        <cdr:cNvPr id="48" name="直線單箭頭接點 47">
          <a:extLst xmlns:a="http://schemas.openxmlformats.org/drawingml/2006/main">
            <a:ext uri="{FF2B5EF4-FFF2-40B4-BE49-F238E27FC236}">
              <a16:creationId xmlns:a16="http://schemas.microsoft.com/office/drawing/2014/main" id="{0283DD0A-BCF5-4D49-A713-CE74B38FC6D7}"/>
            </a:ext>
          </a:extLst>
        </cdr:cNvPr>
        <cdr:cNvCxnSpPr/>
      </cdr:nvCxnSpPr>
      <cdr:spPr>
        <a:xfrm xmlns:a="http://schemas.openxmlformats.org/drawingml/2006/main" flipV="1">
          <a:off x="231140" y="586965"/>
          <a:ext cx="0" cy="3314701"/>
        </a:xfrm>
        <a:prstGeom xmlns:a="http://schemas.openxmlformats.org/drawingml/2006/main" prst="straightConnector1">
          <a:avLst/>
        </a:prstGeom>
        <a:ln xmlns:a="http://schemas.openxmlformats.org/drawingml/2006/main">
          <a:tailEnd type="triangle" w="lg" len="lg"/>
        </a:ln>
      </cdr:spPr>
      <cdr:style>
        <a:lnRef xmlns:a="http://schemas.openxmlformats.org/drawingml/2006/main" idx="3">
          <a:schemeClr val="accent4"/>
        </a:lnRef>
        <a:fillRef xmlns:a="http://schemas.openxmlformats.org/drawingml/2006/main" idx="0">
          <a:schemeClr val="accent4"/>
        </a:fillRef>
        <a:effectRef xmlns:a="http://schemas.openxmlformats.org/drawingml/2006/main" idx="2">
          <a:schemeClr val="accent4"/>
        </a:effectRef>
        <a:fontRef xmlns:a="http://schemas.openxmlformats.org/drawingml/2006/main" idx="minor">
          <a:schemeClr val="tx1"/>
        </a:fontRef>
      </cdr:style>
    </cdr:cxnSp>
  </cdr:relSizeAnchor>
  <cdr:relSizeAnchor xmlns:cdr="http://schemas.openxmlformats.org/drawingml/2006/chartDrawing">
    <cdr:from>
      <cdr:x>0.04793</cdr:x>
      <cdr:y>0.92527</cdr:y>
    </cdr:from>
    <cdr:to>
      <cdr:x>0.99263</cdr:x>
      <cdr:y>0.92527</cdr:y>
    </cdr:to>
    <cdr:cxnSp macro="">
      <cdr:nvCxnSpPr>
        <cdr:cNvPr id="49" name="直線單箭頭接點 48">
          <a:extLst xmlns:a="http://schemas.openxmlformats.org/drawingml/2006/main">
            <a:ext uri="{FF2B5EF4-FFF2-40B4-BE49-F238E27FC236}">
              <a16:creationId xmlns:a16="http://schemas.microsoft.com/office/drawing/2014/main" id="{D3F5F799-B002-4B0B-A7E7-B7FDDC7B8968}"/>
            </a:ext>
          </a:extLst>
        </cdr:cNvPr>
        <cdr:cNvCxnSpPr/>
      </cdr:nvCxnSpPr>
      <cdr:spPr>
        <a:xfrm xmlns:a="http://schemas.openxmlformats.org/drawingml/2006/main">
          <a:off x="231140" y="3899927"/>
          <a:ext cx="4555510" cy="0"/>
        </a:xfrm>
        <a:prstGeom xmlns:a="http://schemas.openxmlformats.org/drawingml/2006/main" prst="straightConnector1">
          <a:avLst/>
        </a:prstGeom>
        <a:ln xmlns:a="http://schemas.openxmlformats.org/drawingml/2006/main">
          <a:tailEnd type="triangle" w="lg" len="lg"/>
        </a:ln>
      </cdr:spPr>
      <cdr:style>
        <a:lnRef xmlns:a="http://schemas.openxmlformats.org/drawingml/2006/main" idx="3">
          <a:schemeClr val="accent4"/>
        </a:lnRef>
        <a:fillRef xmlns:a="http://schemas.openxmlformats.org/drawingml/2006/main" idx="0">
          <a:schemeClr val="accent4"/>
        </a:fillRef>
        <a:effectRef xmlns:a="http://schemas.openxmlformats.org/drawingml/2006/main" idx="2">
          <a:schemeClr val="accent4"/>
        </a:effectRef>
        <a:fontRef xmlns:a="http://schemas.openxmlformats.org/drawingml/2006/main" idx="minor">
          <a:schemeClr val="tx1"/>
        </a:fontRef>
      </cdr:style>
    </cdr:cxnSp>
  </cdr:relSizeAnchor>
  <cdr:relSizeAnchor xmlns:cdr="http://schemas.openxmlformats.org/drawingml/2006/chartDrawing">
    <cdr:from>
      <cdr:x>0.04793</cdr:x>
      <cdr:y>0.25154</cdr:y>
    </cdr:from>
    <cdr:to>
      <cdr:x>0.76797</cdr:x>
      <cdr:y>0.91684</cdr:y>
    </cdr:to>
    <cdr:cxnSp macro="">
      <cdr:nvCxnSpPr>
        <cdr:cNvPr id="55" name="直線接點 54">
          <a:extLst xmlns:a="http://schemas.openxmlformats.org/drawingml/2006/main">
            <a:ext uri="{FF2B5EF4-FFF2-40B4-BE49-F238E27FC236}">
              <a16:creationId xmlns:a16="http://schemas.microsoft.com/office/drawing/2014/main" id="{0995D1A2-03A2-4A18-9D8B-A2ECA1C4E33C}"/>
            </a:ext>
          </a:extLst>
        </cdr:cNvPr>
        <cdr:cNvCxnSpPr/>
      </cdr:nvCxnSpPr>
      <cdr:spPr>
        <a:xfrm xmlns:a="http://schemas.openxmlformats.org/drawingml/2006/main" flipV="1">
          <a:off x="231140" y="1060207"/>
          <a:ext cx="3472180" cy="2804160"/>
        </a:xfrm>
        <a:prstGeom xmlns:a="http://schemas.openxmlformats.org/drawingml/2006/main" prst="line">
          <a:avLst/>
        </a:prstGeom>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0.17813</cdr:x>
      <cdr:y>0.25347</cdr:y>
    </cdr:from>
    <cdr:to>
      <cdr:x>0.88542</cdr:x>
      <cdr:y>0.61979</cdr:y>
    </cdr:to>
    <cdr:cxnSp macro="">
      <cdr:nvCxnSpPr>
        <cdr:cNvPr id="3" name="直線單箭頭接點 2">
          <a:extLst xmlns:a="http://schemas.openxmlformats.org/drawingml/2006/main">
            <a:ext uri="{FF2B5EF4-FFF2-40B4-BE49-F238E27FC236}">
              <a16:creationId xmlns:a16="http://schemas.microsoft.com/office/drawing/2014/main" id="{004828E8-5674-4C95-840B-D3FD44936794}"/>
            </a:ext>
          </a:extLst>
        </cdr:cNvPr>
        <cdr:cNvCxnSpPr/>
      </cdr:nvCxnSpPr>
      <cdr:spPr>
        <a:xfrm xmlns:a="http://schemas.openxmlformats.org/drawingml/2006/main" flipV="1">
          <a:off x="814388" y="695326"/>
          <a:ext cx="3233737" cy="1004886"/>
        </a:xfrm>
        <a:prstGeom xmlns:a="http://schemas.openxmlformats.org/drawingml/2006/main" prst="straightConnector1">
          <a:avLst/>
        </a:prstGeom>
        <a:ln xmlns:a="http://schemas.openxmlformats.org/drawingml/2006/main" w="76200">
          <a:solidFill>
            <a:srgbClr val="FFC000"/>
          </a:solidFill>
          <a:tailEnd type="triangle"/>
        </a:ln>
      </cdr:spPr>
      <cdr:style>
        <a:lnRef xmlns:a="http://schemas.openxmlformats.org/drawingml/2006/main" idx="3">
          <a:schemeClr val="accent4"/>
        </a:lnRef>
        <a:fillRef xmlns:a="http://schemas.openxmlformats.org/drawingml/2006/main" idx="0">
          <a:schemeClr val="accent4"/>
        </a:fillRef>
        <a:effectRef xmlns:a="http://schemas.openxmlformats.org/drawingml/2006/main" idx="2">
          <a:schemeClr val="accent4"/>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599DE-9BFD-4CD6-8FC6-CF9DDBDF52F2}" type="datetimeFigureOut">
              <a:rPr lang="en-US" smtClean="0"/>
              <a:t>2/6/2018</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D0E65-8D27-460F-9C64-940DD237AD3B}" type="slidenum">
              <a:rPr lang="en-US" smtClean="0"/>
              <a:t>‹#›</a:t>
            </a:fld>
            <a:endParaRPr lang="en-US"/>
          </a:p>
        </p:txBody>
      </p:sp>
    </p:spTree>
    <p:extLst>
      <p:ext uri="{BB962C8B-B14F-4D97-AF65-F5344CB8AC3E}">
        <p14:creationId xmlns:p14="http://schemas.microsoft.com/office/powerpoint/2010/main" val="213316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1779605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5636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18</a:t>
            </a:fld>
            <a:endParaRPr lang="en-US"/>
          </a:p>
        </p:txBody>
      </p:sp>
    </p:spTree>
    <p:extLst>
      <p:ext uri="{BB962C8B-B14F-4D97-AF65-F5344CB8AC3E}">
        <p14:creationId xmlns:p14="http://schemas.microsoft.com/office/powerpoint/2010/main" val="313371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19</a:t>
            </a:fld>
            <a:endParaRPr lang="en-US"/>
          </a:p>
        </p:txBody>
      </p:sp>
    </p:spTree>
    <p:extLst>
      <p:ext uri="{BB962C8B-B14F-4D97-AF65-F5344CB8AC3E}">
        <p14:creationId xmlns:p14="http://schemas.microsoft.com/office/powerpoint/2010/main" val="4039378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28</a:t>
            </a:fld>
            <a:endParaRPr lang="en-US"/>
          </a:p>
        </p:txBody>
      </p:sp>
    </p:spTree>
    <p:extLst>
      <p:ext uri="{BB962C8B-B14F-4D97-AF65-F5344CB8AC3E}">
        <p14:creationId xmlns:p14="http://schemas.microsoft.com/office/powerpoint/2010/main" val="197273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29</a:t>
            </a:fld>
            <a:endParaRPr lang="en-US"/>
          </a:p>
        </p:txBody>
      </p:sp>
    </p:spTree>
    <p:extLst>
      <p:ext uri="{BB962C8B-B14F-4D97-AF65-F5344CB8AC3E}">
        <p14:creationId xmlns:p14="http://schemas.microsoft.com/office/powerpoint/2010/main" val="2366295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30</a:t>
            </a:fld>
            <a:endParaRPr lang="en-US"/>
          </a:p>
        </p:txBody>
      </p:sp>
    </p:spTree>
    <p:extLst>
      <p:ext uri="{BB962C8B-B14F-4D97-AF65-F5344CB8AC3E}">
        <p14:creationId xmlns:p14="http://schemas.microsoft.com/office/powerpoint/2010/main" val="1110682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32</a:t>
            </a:fld>
            <a:endParaRPr lang="en-US"/>
          </a:p>
        </p:txBody>
      </p:sp>
    </p:spTree>
    <p:extLst>
      <p:ext uri="{BB962C8B-B14F-4D97-AF65-F5344CB8AC3E}">
        <p14:creationId xmlns:p14="http://schemas.microsoft.com/office/powerpoint/2010/main" val="118022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33</a:t>
            </a:fld>
            <a:endParaRPr lang="en-US"/>
          </a:p>
        </p:txBody>
      </p:sp>
    </p:spTree>
    <p:extLst>
      <p:ext uri="{BB962C8B-B14F-4D97-AF65-F5344CB8AC3E}">
        <p14:creationId xmlns:p14="http://schemas.microsoft.com/office/powerpoint/2010/main" val="544992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639520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55437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2313194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38</a:t>
            </a:fld>
            <a:endParaRPr lang="en-US"/>
          </a:p>
        </p:txBody>
      </p:sp>
    </p:spTree>
    <p:extLst>
      <p:ext uri="{BB962C8B-B14F-4D97-AF65-F5344CB8AC3E}">
        <p14:creationId xmlns:p14="http://schemas.microsoft.com/office/powerpoint/2010/main" val="153099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39</a:t>
            </a:fld>
            <a:endParaRPr lang="en-US"/>
          </a:p>
        </p:txBody>
      </p:sp>
    </p:spTree>
    <p:extLst>
      <p:ext uri="{BB962C8B-B14F-4D97-AF65-F5344CB8AC3E}">
        <p14:creationId xmlns:p14="http://schemas.microsoft.com/office/powerpoint/2010/main" val="518650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92863F-2181-40AA-9D10-26C0A01C7A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600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92863F-2181-40AA-9D10-26C0A01C7A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937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92863F-2181-40AA-9D10-26C0A01C7A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85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009302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375178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0106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5738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236200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latin typeface="+mn-ea"/>
              </a:rPr>
              <a:t>此次我們的額外配置是使用</a:t>
            </a:r>
            <a:r>
              <a:rPr lang="en-US" altLang="zh-TW" dirty="0">
                <a:latin typeface="+mn-ea"/>
              </a:rPr>
              <a:t>Ganglia</a:t>
            </a:r>
            <a:r>
              <a:rPr lang="zh-TW" altLang="en-US" dirty="0">
                <a:latin typeface="+mn-ea"/>
              </a:rPr>
              <a:t>，透過</a:t>
            </a:r>
            <a:r>
              <a:rPr lang="en-US" altLang="zh-TW" dirty="0">
                <a:latin typeface="+mn-ea"/>
              </a:rPr>
              <a:t>metrics2</a:t>
            </a:r>
            <a:r>
              <a:rPr lang="zh-TW" altLang="en-US" dirty="0">
                <a:latin typeface="+mn-ea"/>
              </a:rPr>
              <a:t>監控</a:t>
            </a:r>
            <a:r>
              <a:rPr lang="en-US" altLang="zh-TW" dirty="0">
                <a:latin typeface="+mn-ea"/>
              </a:rPr>
              <a:t>Hadoop</a:t>
            </a:r>
            <a:r>
              <a:rPr lang="zh-TW" altLang="en-US" dirty="0">
                <a:latin typeface="+mn-ea"/>
              </a:rPr>
              <a:t>之環境。</a:t>
            </a: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274888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2280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8509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0B407-82F8-44CA-AFB6-E252552207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44CDA5B5-E05E-4A7F-9258-E2F483D06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D6DA9077-8E2E-4D94-B53E-8E4752A773E8}"/>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048D8DD9-19D9-4EDA-848B-0DE689919B6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79EC3CA-4E11-4EE1-B106-94C81D8FC87F}"/>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1885547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789F0A-5D4A-466C-85DA-DCC18731465E}"/>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7F26E28-8062-426B-83DC-3AABA565EC7A}"/>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A53950A-95B1-48DD-9DF7-89A3A54AD001}"/>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64612753-150B-4394-ACBD-1109A735C76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B4A6BC5-EA3E-4C7E-B396-163B445B071C}"/>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2295575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5639717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79787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8218840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11745384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1176227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273339">
                  <a:tint val="75000"/>
                </a:srgbClr>
              </a:solidFill>
            </a:endParaRPr>
          </a:p>
        </p:txBody>
      </p:sp>
      <p:sp>
        <p:nvSpPr>
          <p:cNvPr id="5" name="Footer Placeholder 4"/>
          <p:cNvSpPr>
            <a:spLocks noGrp="1"/>
          </p:cNvSpPr>
          <p:nvPr>
            <p:ph type="ftr" sz="quarter" idx="11"/>
          </p:nvPr>
        </p:nvSpPr>
        <p:spPr/>
        <p:txBody>
          <a:bodyPr/>
          <a:lstStyle/>
          <a:p>
            <a:r>
              <a:rPr lang="zh-TW" altLang="en-US">
                <a:solidFill>
                  <a:srgbClr val="273339">
                    <a:tint val="75000"/>
                  </a:srgbClr>
                </a:solidFill>
              </a:rPr>
              <a:t>以文字探勘進行股價漲跌預測</a:t>
            </a:r>
            <a:endParaRPr lang="en-US">
              <a:solidFill>
                <a:srgbClr val="273339">
                  <a:tint val="75000"/>
                </a:srgbClr>
              </a:solidFill>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99931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273339">
                  <a:tint val="75000"/>
                </a:srgbClr>
              </a:solidFill>
            </a:endParaRPr>
          </a:p>
        </p:txBody>
      </p:sp>
      <p:sp>
        <p:nvSpPr>
          <p:cNvPr id="5" name="Footer Placeholder 4"/>
          <p:cNvSpPr>
            <a:spLocks noGrp="1"/>
          </p:cNvSpPr>
          <p:nvPr>
            <p:ph type="ftr" sz="quarter" idx="11"/>
          </p:nvPr>
        </p:nvSpPr>
        <p:spPr/>
        <p:txBody>
          <a:bodyPr/>
          <a:lstStyle/>
          <a:p>
            <a:r>
              <a:rPr lang="zh-TW" altLang="en-US">
                <a:solidFill>
                  <a:srgbClr val="273339">
                    <a:tint val="75000"/>
                  </a:srgbClr>
                </a:solidFill>
              </a:rPr>
              <a:t>以文字探勘進行股價漲跌預測</a:t>
            </a:r>
            <a:endParaRPr lang="en-US">
              <a:solidFill>
                <a:srgbClr val="273339">
                  <a:tint val="75000"/>
                </a:srgbClr>
              </a:solidFill>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420371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273339">
                  <a:tint val="75000"/>
                </a:srgbClr>
              </a:solidFill>
            </a:endParaRPr>
          </a:p>
        </p:txBody>
      </p:sp>
      <p:sp>
        <p:nvSpPr>
          <p:cNvPr id="5" name="Footer Placeholder 4"/>
          <p:cNvSpPr>
            <a:spLocks noGrp="1"/>
          </p:cNvSpPr>
          <p:nvPr>
            <p:ph type="ftr" sz="quarter" idx="11"/>
          </p:nvPr>
        </p:nvSpPr>
        <p:spPr/>
        <p:txBody>
          <a:bodyPr/>
          <a:lstStyle/>
          <a:p>
            <a:r>
              <a:rPr lang="zh-TW" altLang="en-US">
                <a:solidFill>
                  <a:srgbClr val="273339">
                    <a:tint val="75000"/>
                  </a:srgbClr>
                </a:solidFill>
              </a:rPr>
              <a:t>以文字探勘進行股價漲跌預測</a:t>
            </a:r>
            <a:endParaRPr lang="en-US">
              <a:solidFill>
                <a:srgbClr val="273339">
                  <a:tint val="75000"/>
                </a:srgbClr>
              </a:solidFill>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235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0B407-82F8-44CA-AFB6-E2525522076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44CDA5B5-E05E-4A7F-9258-E2F483D06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D6DA9077-8E2E-4D94-B53E-8E4752A773E8}"/>
              </a:ext>
            </a:extLst>
          </p:cNvPr>
          <p:cNvSpPr>
            <a:spLocks noGrp="1"/>
          </p:cNvSpPr>
          <p:nvPr>
            <p:ph type="dt" sz="half" idx="10"/>
          </p:nvPr>
        </p:nvSpPr>
        <p:spPr/>
        <p:txBody>
          <a:body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048D8DD9-19D9-4EDA-848B-0DE689919B62}"/>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179EC3CA-4E11-4EE1-B106-94C81D8FC87F}"/>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51519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D9A575-9DA2-4BB1-A153-44AF2F36FBD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00869BE6-CA29-416F-8584-AE66A9E9BE1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4FDD3380-033C-4BAA-9C52-7D302AEC2CAC}"/>
              </a:ext>
            </a:extLst>
          </p:cNvPr>
          <p:cNvSpPr>
            <a:spLocks noGrp="1"/>
          </p:cNvSpPr>
          <p:nvPr>
            <p:ph type="dt" sz="half" idx="10"/>
          </p:nvPr>
        </p:nvSpPr>
        <p:spPr/>
        <p:txBody>
          <a:body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8F1FD7B8-A85E-4792-A94D-4CDA5CEBBF88}"/>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63A17391-5438-44AA-96C3-2983D2FB0295}"/>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4717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E68007-AA41-43C9-9866-6282BB94530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C1743BA7-094E-4DD4-A199-EE1698ECBC7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D1E64BE5-C6EF-4D3C-97B0-CE77CF167764}"/>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0387D13E-C7E0-4FAF-9B5E-A4168F584DC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355E25-E340-469B-AE75-795AA451B241}"/>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17197478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1F450A-7F64-4309-ADBB-D22751E626B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945F927A-A8DA-414F-A868-C712963A8A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D4C7EB7D-F916-491C-BF56-9F8D94F25CB1}"/>
              </a:ext>
            </a:extLst>
          </p:cNvPr>
          <p:cNvSpPr>
            <a:spLocks noGrp="1"/>
          </p:cNvSpPr>
          <p:nvPr>
            <p:ph type="dt" sz="half" idx="10"/>
          </p:nvPr>
        </p:nvSpPr>
        <p:spPr/>
        <p:txBody>
          <a:body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54A79146-57EA-49DE-BC7E-81A5855A3EF4}"/>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233A1C69-270B-4A6D-BB91-4E1EEF55E857}"/>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79996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C53DF8-CB58-4ABD-BD2D-2FBE6087FCB9}"/>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E2E0EFF-B43C-4D8B-A575-A50423ACCAA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783AAE8-84F3-4CD2-8373-169057AB44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B8FD9A34-1985-4E01-8FB5-7A4B3706E6D0}"/>
              </a:ext>
            </a:extLst>
          </p:cNvPr>
          <p:cNvSpPr>
            <a:spLocks noGrp="1"/>
          </p:cNvSpPr>
          <p:nvPr>
            <p:ph type="dt" sz="half" idx="10"/>
          </p:nvPr>
        </p:nvSpPr>
        <p:spPr/>
        <p:txBody>
          <a:bodyPr/>
          <a:lstStyle/>
          <a:p>
            <a:endParaRPr lang="en-US">
              <a:solidFill>
                <a:prstClr val="black">
                  <a:tint val="75000"/>
                </a:prstClr>
              </a:solidFill>
            </a:endParaRPr>
          </a:p>
        </p:txBody>
      </p:sp>
      <p:sp>
        <p:nvSpPr>
          <p:cNvPr id="6" name="頁尾版面配置區 5">
            <a:extLst>
              <a:ext uri="{FF2B5EF4-FFF2-40B4-BE49-F238E27FC236}">
                <a16:creationId xmlns:a16="http://schemas.microsoft.com/office/drawing/2014/main" id="{9333E1F4-6C9D-4D05-99FB-1782F7CFDC09}"/>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7" name="投影片編號版面配置區 6">
            <a:extLst>
              <a:ext uri="{FF2B5EF4-FFF2-40B4-BE49-F238E27FC236}">
                <a16:creationId xmlns:a16="http://schemas.microsoft.com/office/drawing/2014/main" id="{6C196C15-9CDF-4ED3-AFBF-3D4EFDF15397}"/>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23584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DAC34C-D1A0-4FAF-9FA0-D896B7C4497E}"/>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54252D56-B12A-417F-8961-4ED176997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7146E87D-5F5F-415B-9057-E388FA09747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E25C1F67-499B-4F4D-8F3C-8ED55F11B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FC4BFD5-ED9A-4BB0-8EEB-CCCCE64ED318}"/>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745126A9-D84A-4976-9DA0-570D80A507F4}"/>
              </a:ext>
            </a:extLst>
          </p:cNvPr>
          <p:cNvSpPr>
            <a:spLocks noGrp="1"/>
          </p:cNvSpPr>
          <p:nvPr>
            <p:ph type="dt" sz="half" idx="10"/>
          </p:nvPr>
        </p:nvSpPr>
        <p:spPr/>
        <p:txBody>
          <a:bodyPr/>
          <a:lstStyle/>
          <a:p>
            <a:endParaRPr lang="en-US">
              <a:solidFill>
                <a:prstClr val="black">
                  <a:tint val="75000"/>
                </a:prstClr>
              </a:solidFill>
            </a:endParaRPr>
          </a:p>
        </p:txBody>
      </p:sp>
      <p:sp>
        <p:nvSpPr>
          <p:cNvPr id="8" name="頁尾版面配置區 7">
            <a:extLst>
              <a:ext uri="{FF2B5EF4-FFF2-40B4-BE49-F238E27FC236}">
                <a16:creationId xmlns:a16="http://schemas.microsoft.com/office/drawing/2014/main" id="{C9F451F9-9645-4F5E-8538-40AC6EEFB34A}"/>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9" name="投影片編號版面配置區 8">
            <a:extLst>
              <a:ext uri="{FF2B5EF4-FFF2-40B4-BE49-F238E27FC236}">
                <a16:creationId xmlns:a16="http://schemas.microsoft.com/office/drawing/2014/main" id="{89E76C30-456F-44A1-84D6-ADDF68FF967D}"/>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24273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0FB5CF-74BB-4184-BCE2-86254D9ADB35}"/>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D007FAC-5BC9-4809-BA3D-07E9F2622980}"/>
              </a:ext>
            </a:extLst>
          </p:cNvPr>
          <p:cNvSpPr>
            <a:spLocks noGrp="1"/>
          </p:cNvSpPr>
          <p:nvPr>
            <p:ph type="dt" sz="half" idx="10"/>
          </p:nvPr>
        </p:nvSpPr>
        <p:spPr/>
        <p:txBody>
          <a:bodyPr/>
          <a:lstStyle/>
          <a:p>
            <a:endParaRPr lang="en-US">
              <a:solidFill>
                <a:prstClr val="black">
                  <a:tint val="75000"/>
                </a:prstClr>
              </a:solidFill>
            </a:endParaRPr>
          </a:p>
        </p:txBody>
      </p:sp>
      <p:sp>
        <p:nvSpPr>
          <p:cNvPr id="4" name="頁尾版面配置區 3">
            <a:extLst>
              <a:ext uri="{FF2B5EF4-FFF2-40B4-BE49-F238E27FC236}">
                <a16:creationId xmlns:a16="http://schemas.microsoft.com/office/drawing/2014/main" id="{FCB5BAEA-8F55-41C1-882A-A457267AF400}"/>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5" name="投影片編號版面配置區 4">
            <a:extLst>
              <a:ext uri="{FF2B5EF4-FFF2-40B4-BE49-F238E27FC236}">
                <a16:creationId xmlns:a16="http://schemas.microsoft.com/office/drawing/2014/main" id="{BE2128E5-64D9-4A3D-AB3A-60F562E88025}"/>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61544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F8FFE56-7B47-4DED-8493-9F65CA0FBEF8}"/>
              </a:ext>
            </a:extLst>
          </p:cNvPr>
          <p:cNvSpPr>
            <a:spLocks noGrp="1"/>
          </p:cNvSpPr>
          <p:nvPr>
            <p:ph type="dt" sz="half" idx="10"/>
          </p:nvPr>
        </p:nvSpPr>
        <p:spPr/>
        <p:txBody>
          <a:bodyPr/>
          <a:lstStyle/>
          <a:p>
            <a:endParaRPr lang="en-US">
              <a:solidFill>
                <a:prstClr val="black">
                  <a:tint val="75000"/>
                </a:prstClr>
              </a:solidFill>
            </a:endParaRPr>
          </a:p>
        </p:txBody>
      </p:sp>
      <p:sp>
        <p:nvSpPr>
          <p:cNvPr id="3" name="頁尾版面配置區 2">
            <a:extLst>
              <a:ext uri="{FF2B5EF4-FFF2-40B4-BE49-F238E27FC236}">
                <a16:creationId xmlns:a16="http://schemas.microsoft.com/office/drawing/2014/main" id="{D2FD8979-0DA1-4584-8D31-AAB09EB5BA2C}"/>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4" name="投影片編號版面配置區 3">
            <a:extLst>
              <a:ext uri="{FF2B5EF4-FFF2-40B4-BE49-F238E27FC236}">
                <a16:creationId xmlns:a16="http://schemas.microsoft.com/office/drawing/2014/main" id="{08D789C5-C7A8-43AB-8978-0151D60CAAB8}"/>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96621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D1A82-E213-466F-8F3E-DE92C85E595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615B7E32-7DA0-473B-B595-FEDD0D4BEE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4CBEB77D-9762-4514-8F7B-3EF89701E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2CED938-BBC8-4C2E-B571-70AC4ACDE342}"/>
              </a:ext>
            </a:extLst>
          </p:cNvPr>
          <p:cNvSpPr>
            <a:spLocks noGrp="1"/>
          </p:cNvSpPr>
          <p:nvPr>
            <p:ph type="dt" sz="half" idx="10"/>
          </p:nvPr>
        </p:nvSpPr>
        <p:spPr/>
        <p:txBody>
          <a:bodyPr/>
          <a:lstStyle/>
          <a:p>
            <a:endParaRPr lang="en-US">
              <a:solidFill>
                <a:prstClr val="black">
                  <a:tint val="75000"/>
                </a:prstClr>
              </a:solidFill>
            </a:endParaRPr>
          </a:p>
        </p:txBody>
      </p:sp>
      <p:sp>
        <p:nvSpPr>
          <p:cNvPr id="6" name="頁尾版面配置區 5">
            <a:extLst>
              <a:ext uri="{FF2B5EF4-FFF2-40B4-BE49-F238E27FC236}">
                <a16:creationId xmlns:a16="http://schemas.microsoft.com/office/drawing/2014/main" id="{DCEB24C0-26A0-4D22-AF28-663FE835E2D7}"/>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7" name="投影片編號版面配置區 6">
            <a:extLst>
              <a:ext uri="{FF2B5EF4-FFF2-40B4-BE49-F238E27FC236}">
                <a16:creationId xmlns:a16="http://schemas.microsoft.com/office/drawing/2014/main" id="{BF8BD165-BEC8-4ABE-85D1-266F399211A9}"/>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98304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34035-94A6-430C-9A81-371657ADC19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49B65F83-CB97-4569-932C-670EFDDC5D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56D6DD5D-BF3E-4B46-A1EF-889DD4AE8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23FABFE-676F-475C-9606-2828C72C2256}"/>
              </a:ext>
            </a:extLst>
          </p:cNvPr>
          <p:cNvSpPr>
            <a:spLocks noGrp="1"/>
          </p:cNvSpPr>
          <p:nvPr>
            <p:ph type="dt" sz="half" idx="10"/>
          </p:nvPr>
        </p:nvSpPr>
        <p:spPr/>
        <p:txBody>
          <a:bodyPr/>
          <a:lstStyle/>
          <a:p>
            <a:endParaRPr lang="en-US">
              <a:solidFill>
                <a:prstClr val="black">
                  <a:tint val="75000"/>
                </a:prstClr>
              </a:solidFill>
            </a:endParaRPr>
          </a:p>
        </p:txBody>
      </p:sp>
      <p:sp>
        <p:nvSpPr>
          <p:cNvPr id="6" name="頁尾版面配置區 5">
            <a:extLst>
              <a:ext uri="{FF2B5EF4-FFF2-40B4-BE49-F238E27FC236}">
                <a16:creationId xmlns:a16="http://schemas.microsoft.com/office/drawing/2014/main" id="{5EFC6D53-1666-48A7-92FB-26002C6377A6}"/>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7" name="投影片編號版面配置區 6">
            <a:extLst>
              <a:ext uri="{FF2B5EF4-FFF2-40B4-BE49-F238E27FC236}">
                <a16:creationId xmlns:a16="http://schemas.microsoft.com/office/drawing/2014/main" id="{BC18AC20-85A9-43A2-A0CD-6891A75C1DC1}"/>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054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789F0A-5D4A-466C-85DA-DCC18731465E}"/>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7F26E28-8062-426B-83DC-3AABA565EC7A}"/>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A53950A-95B1-48DD-9DF7-89A3A54AD001}"/>
              </a:ext>
            </a:extLst>
          </p:cNvPr>
          <p:cNvSpPr>
            <a:spLocks noGrp="1"/>
          </p:cNvSpPr>
          <p:nvPr>
            <p:ph type="dt" sz="half" idx="10"/>
          </p:nvPr>
        </p:nvSpPr>
        <p:spPr/>
        <p:txBody>
          <a:body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64612753-150B-4394-ACBD-1109A735C761}"/>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5B4A6BC5-EA3E-4C7E-B396-163B445B071C}"/>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61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E68007-AA41-43C9-9866-6282BB94530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C1743BA7-094E-4DD4-A199-EE1698ECBC7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D1E64BE5-C6EF-4D3C-97B0-CE77CF167764}"/>
              </a:ext>
            </a:extLst>
          </p:cNvPr>
          <p:cNvSpPr>
            <a:spLocks noGrp="1"/>
          </p:cNvSpPr>
          <p:nvPr>
            <p:ph type="dt" sz="half" idx="10"/>
          </p:nvPr>
        </p:nvSpPr>
        <p:spPr/>
        <p:txBody>
          <a:body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0387D13E-C7E0-4FAF-9B5E-A4168F584DC8}"/>
              </a:ext>
            </a:extLst>
          </p:cNvPr>
          <p:cNvSpPr>
            <a:spLocks noGrp="1"/>
          </p:cNvSpPr>
          <p:nvPr>
            <p:ph type="ftr" sz="quarter" idx="11"/>
          </p:nvPr>
        </p:nvSpPr>
        <p:spPr/>
        <p:txBody>
          <a:body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C7355E25-E340-469B-AE75-795AA451B241}"/>
              </a:ext>
            </a:extLst>
          </p:cNvPr>
          <p:cNvSpPr>
            <a:spLocks noGrp="1"/>
          </p:cNvSpPr>
          <p:nvPr>
            <p:ph type="sldNum" sz="quarter" idx="12"/>
          </p:nvPr>
        </p:nvSpPr>
        <p:spPr/>
        <p:txBody>
          <a:body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88940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69009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44019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492226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0932924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2031529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endParaRPr lang="en-US"/>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14447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01755086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500258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40810488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729441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6506376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5699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7247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77343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880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9369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78723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15086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277719358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94213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99605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4410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2190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3480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2871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1506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52499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40430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8040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55637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2506523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13820047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67662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5519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24992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67534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18513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3952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88345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52052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98487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042273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35487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16088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6710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3796193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21637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46298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94103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01118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49371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071497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28600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34964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15124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521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918322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106036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219607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332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33691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445247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1034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17918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123928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696921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455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07287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04066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40249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8508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538449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485887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08738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3793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2784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97486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34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350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158833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807655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557999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07588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949940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63636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696754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1727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933857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667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D9A575-9DA2-4BB1-A153-44AF2F36FBD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00869BE6-CA29-416F-8584-AE66A9E9BE1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4FDD3380-033C-4BAA-9C52-7D302AEC2CAC}"/>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8F1FD7B8-A85E-4792-A94D-4CDA5CEBBF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3A17391-5438-44AA-96C3-2983D2FB0295}"/>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274160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endParaRPr lang="en-US"/>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693518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44926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484564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48826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438251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94588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76539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33903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93031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5348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6748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49189712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12731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26147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11290234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71617998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133584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4717806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95779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836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181088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7582840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5469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13817510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88285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547993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54207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1F450A-7F64-4309-ADBB-D22751E626B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945F927A-A8DA-414F-A868-C712963A8A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D4C7EB7D-F916-491C-BF56-9F8D94F25CB1}"/>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54A79146-57EA-49DE-BC7E-81A5855A3EF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33A1C69-270B-4A6D-BB91-4E1EEF55E857}"/>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1180474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997028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54029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599140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58324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7572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5605365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050538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3065481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558730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69469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C53DF8-CB58-4ABD-BD2D-2FBE6087FCB9}"/>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E2E0EFF-B43C-4D8B-A575-A50423ACCAA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783AAE8-84F3-4CD2-8373-169057AB44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B8FD9A34-1985-4E01-8FB5-7A4B3706E6D0}"/>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6" name="頁尾版面配置區 5">
            <a:extLst>
              <a:ext uri="{FF2B5EF4-FFF2-40B4-BE49-F238E27FC236}">
                <a16:creationId xmlns:a16="http://schemas.microsoft.com/office/drawing/2014/main" id="{9333E1F4-6C9D-4D05-99FB-1782F7CFDC09}"/>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6C196C15-9CDF-4ED3-AFBF-3D4EFDF15397}"/>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179247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302578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7633140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012760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72884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67817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solidFill>
                  <a:srgbClr val="273339"/>
                </a:solidFill>
              </a:rPr>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solidFill>
                  <a:srgbClr val="273339"/>
                </a:solidFill>
              </a:rPr>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595105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37769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24030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5172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8600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DAC34C-D1A0-4FAF-9FA0-D896B7C4497E}"/>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54252D56-B12A-417F-8961-4ED176997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7146E87D-5F5F-415B-9057-E388FA09747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E25C1F67-499B-4F4D-8F3C-8ED55F11B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FC4BFD5-ED9A-4BB0-8EEB-CCCCE64ED318}"/>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745126A9-D84A-4976-9DA0-570D80A507F4}"/>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8" name="頁尾版面配置區 7">
            <a:extLst>
              <a:ext uri="{FF2B5EF4-FFF2-40B4-BE49-F238E27FC236}">
                <a16:creationId xmlns:a16="http://schemas.microsoft.com/office/drawing/2014/main" id="{C9F451F9-9645-4F5E-8538-40AC6EEFB34A}"/>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9E76C30-456F-44A1-84D6-ADDF68FF967D}"/>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1879714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endParaRPr lang="en-US"/>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zh-TW" altLang="en-US"/>
              <a:t>以文字探勘進行股價漲跌預測</a:t>
            </a:r>
            <a:endParaRPr lang="en-US"/>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prstClr val="white"/>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351303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334422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7368018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6910915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223399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98778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399976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649980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648778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03864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0FB5CF-74BB-4184-BCE2-86254D9ADB35}"/>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D007FAC-5BC9-4809-BA3D-07E9F2622980}"/>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4" name="頁尾版面配置區 3">
            <a:extLst>
              <a:ext uri="{FF2B5EF4-FFF2-40B4-BE49-F238E27FC236}">
                <a16:creationId xmlns:a16="http://schemas.microsoft.com/office/drawing/2014/main" id="{FCB5BAEA-8F55-41C1-882A-A457267AF400}"/>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E2128E5-64D9-4A3D-AB3A-60F562E88025}"/>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435473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294453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2297914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228118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6789873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7763224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57307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470633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12360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069798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1041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F8FFE56-7B47-4DED-8493-9F65CA0FBEF8}"/>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3" name="頁尾版面配置區 2">
            <a:extLst>
              <a:ext uri="{FF2B5EF4-FFF2-40B4-BE49-F238E27FC236}">
                <a16:creationId xmlns:a16="http://schemas.microsoft.com/office/drawing/2014/main" id="{D2FD8979-0DA1-4584-8D31-AAB09EB5BA2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8D789C5-C7A8-43AB-8978-0151D60CAAB8}"/>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39112818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85634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988711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871279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7303216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rgbClr val="0095CD">
                    <a:lumMod val="20000"/>
                    <a:lumOff val="80000"/>
                  </a:srgb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rgbClr val="F17C3F">
                    <a:lumMod val="40000"/>
                    <a:lumOff val="60000"/>
                  </a:srgb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rgbClr val="7BB21B">
                    <a:lumMod val="40000"/>
                    <a:lumOff val="60000"/>
                  </a:srgb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rgbClr val="9D1217">
                    <a:lumMod val="20000"/>
                    <a:lumOff val="80000"/>
                  </a:srgb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237908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rgbClr val="0095CD">
                    <a:lumMod val="20000"/>
                    <a:lumOff val="80000"/>
                  </a:srgb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788558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r>
              <a:rPr lang="en-US" sz="3600">
                <a:solidFill>
                  <a:srgbClr val="F17C3F">
                    <a:lumMod val="40000"/>
                    <a:lumOff val="60000"/>
                  </a:srgbClr>
                </a:solidFill>
              </a:rPr>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074549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r>
              <a:rPr lang="en-US" sz="3600">
                <a:solidFill>
                  <a:srgbClr val="7BB21B">
                    <a:lumMod val="40000"/>
                    <a:lumOff val="60000"/>
                  </a:srgbClr>
                </a:solidFill>
              </a:rPr>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533374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rgbClr val="9D1217">
                    <a:lumMod val="20000"/>
                    <a:lumOff val="80000"/>
                  </a:srgb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779173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05588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D1A82-E213-466F-8F3E-DE92C85E595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615B7E32-7DA0-473B-B595-FEDD0D4BEE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4CBEB77D-9762-4514-8F7B-3EF89701E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2CED938-BBC8-4C2E-B571-70AC4ACDE342}"/>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6" name="頁尾版面配置區 5">
            <a:extLst>
              <a:ext uri="{FF2B5EF4-FFF2-40B4-BE49-F238E27FC236}">
                <a16:creationId xmlns:a16="http://schemas.microsoft.com/office/drawing/2014/main" id="{DCEB24C0-26A0-4D22-AF28-663FE835E2D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BF8BD165-BEC8-4ABE-85D1-266F399211A9}"/>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34336591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545432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73339"/>
              </a:solidFill>
            </a:endParaRPr>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36756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73339"/>
              </a:solidFill>
            </a:endParaRPr>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884516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279717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415965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116971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868048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003253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5678383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2995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34035-94A6-430C-9A81-371657ADC19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49B65F83-CB97-4569-932C-670EFDDC5D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56D6DD5D-BF3E-4B46-A1EF-889DD4AE8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23FABFE-676F-475C-9606-2828C72C2256}"/>
              </a:ext>
            </a:extLst>
          </p:cNvPr>
          <p:cNvSpPr>
            <a:spLocks noGrp="1"/>
          </p:cNvSpPr>
          <p:nvPr>
            <p:ph type="dt" sz="half" idx="10"/>
          </p:nvPr>
        </p:nvSpPr>
        <p:spPr/>
        <p:txBody>
          <a:bodyPr/>
          <a:lstStyle/>
          <a:p>
            <a:fld id="{13CF8812-8F7C-48AF-8FC6-576B047914DF}" type="datetimeFigureOut">
              <a:rPr lang="en-US" smtClean="0"/>
              <a:t>2/6/2018</a:t>
            </a:fld>
            <a:endParaRPr lang="en-US"/>
          </a:p>
        </p:txBody>
      </p:sp>
      <p:sp>
        <p:nvSpPr>
          <p:cNvPr id="6" name="頁尾版面配置區 5">
            <a:extLst>
              <a:ext uri="{FF2B5EF4-FFF2-40B4-BE49-F238E27FC236}">
                <a16:creationId xmlns:a16="http://schemas.microsoft.com/office/drawing/2014/main" id="{5EFC6D53-1666-48A7-92FB-26002C6377A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BC18AC20-85A9-43A2-A0CD-6891A75C1DC1}"/>
              </a:ext>
            </a:extLst>
          </p:cNvPr>
          <p:cNvSpPr>
            <a:spLocks noGrp="1"/>
          </p:cNvSpPr>
          <p:nvPr>
            <p:ph type="sldNum" sz="quarter" idx="12"/>
          </p:nvPr>
        </p:nvSpPr>
        <p:spPr/>
        <p:txBody>
          <a:bodyPr/>
          <a:lstStyle/>
          <a:p>
            <a:fld id="{5BFE438C-CAE7-413F-B5B5-36139E0FDD63}" type="slidenum">
              <a:rPr lang="en-US" smtClean="0"/>
              <a:t>‹#›</a:t>
            </a:fld>
            <a:endParaRPr lang="en-US"/>
          </a:p>
        </p:txBody>
      </p:sp>
    </p:spTree>
    <p:extLst>
      <p:ext uri="{BB962C8B-B14F-4D97-AF65-F5344CB8AC3E}">
        <p14:creationId xmlns:p14="http://schemas.microsoft.com/office/powerpoint/2010/main" val="3622445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838579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92328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147903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048258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4011566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916075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1413303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085376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041569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zh-TW" altLang="en-US"/>
              <a:t>以文字探勘進行股價漲跌預測</a:t>
            </a:r>
            <a:endParaRPr lang="en-US"/>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14676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76" Type="http://schemas.openxmlformats.org/officeDocument/2006/relationships/slideLayout" Target="../slideLayouts/slideLayout95.xml"/><Relationship Id="rId84" Type="http://schemas.openxmlformats.org/officeDocument/2006/relationships/slideLayout" Target="../slideLayouts/slideLayout103.xml"/><Relationship Id="rId89" Type="http://schemas.openxmlformats.org/officeDocument/2006/relationships/theme" Target="../theme/theme2.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66" Type="http://schemas.openxmlformats.org/officeDocument/2006/relationships/slideLayout" Target="../slideLayouts/slideLayout85.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87" Type="http://schemas.openxmlformats.org/officeDocument/2006/relationships/slideLayout" Target="../slideLayouts/slideLayout106.xml"/><Relationship Id="rId5" Type="http://schemas.openxmlformats.org/officeDocument/2006/relationships/slideLayout" Target="../slideLayouts/slideLayout24.xml"/><Relationship Id="rId61" Type="http://schemas.openxmlformats.org/officeDocument/2006/relationships/slideLayout" Target="../slideLayouts/slideLayout80.xml"/><Relationship Id="rId82" Type="http://schemas.openxmlformats.org/officeDocument/2006/relationships/slideLayout" Target="../slideLayouts/slideLayout101.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slideLayout" Target="../slideLayouts/slideLayout75.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77" Type="http://schemas.openxmlformats.org/officeDocument/2006/relationships/slideLayout" Target="../slideLayouts/slideLayout96.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80" Type="http://schemas.openxmlformats.org/officeDocument/2006/relationships/slideLayout" Target="../slideLayouts/slideLayout99.xml"/><Relationship Id="rId85" Type="http://schemas.openxmlformats.org/officeDocument/2006/relationships/slideLayout" Target="../slideLayouts/slideLayout104.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slideLayout" Target="../slideLayouts/slideLayout78.xml"/><Relationship Id="rId67" Type="http://schemas.openxmlformats.org/officeDocument/2006/relationships/slideLayout" Target="../slideLayouts/slideLayout8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62" Type="http://schemas.openxmlformats.org/officeDocument/2006/relationships/slideLayout" Target="../slideLayouts/slideLayout81.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83" Type="http://schemas.openxmlformats.org/officeDocument/2006/relationships/slideLayout" Target="../slideLayouts/slideLayout102.xml"/><Relationship Id="rId88" Type="http://schemas.openxmlformats.org/officeDocument/2006/relationships/slideLayout" Target="../slideLayouts/slideLayout107.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slideLayout" Target="../slideLayouts/slideLayout76.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slideLayout" Target="../slideLayouts/slideLayout100.xml"/><Relationship Id="rId86"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63" Type="http://schemas.openxmlformats.org/officeDocument/2006/relationships/slideLayout" Target="../slideLayouts/slideLayout191.xml"/><Relationship Id="rId68" Type="http://schemas.openxmlformats.org/officeDocument/2006/relationships/slideLayout" Target="../slideLayouts/slideLayout196.xml"/><Relationship Id="rId76" Type="http://schemas.openxmlformats.org/officeDocument/2006/relationships/slideLayout" Target="../slideLayouts/slideLayout204.xml"/><Relationship Id="rId84" Type="http://schemas.openxmlformats.org/officeDocument/2006/relationships/slideLayout" Target="../slideLayouts/slideLayout212.xml"/><Relationship Id="rId89" Type="http://schemas.openxmlformats.org/officeDocument/2006/relationships/theme" Target="../theme/theme4.xml"/><Relationship Id="rId7" Type="http://schemas.openxmlformats.org/officeDocument/2006/relationships/slideLayout" Target="../slideLayouts/slideLayout135.xml"/><Relationship Id="rId71" Type="http://schemas.openxmlformats.org/officeDocument/2006/relationships/slideLayout" Target="../slideLayouts/slideLayout199.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9" Type="http://schemas.openxmlformats.org/officeDocument/2006/relationships/slideLayout" Target="../slideLayouts/slideLayout157.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66" Type="http://schemas.openxmlformats.org/officeDocument/2006/relationships/slideLayout" Target="../slideLayouts/slideLayout194.xml"/><Relationship Id="rId74" Type="http://schemas.openxmlformats.org/officeDocument/2006/relationships/slideLayout" Target="../slideLayouts/slideLayout202.xml"/><Relationship Id="rId79" Type="http://schemas.openxmlformats.org/officeDocument/2006/relationships/slideLayout" Target="../slideLayouts/slideLayout207.xml"/><Relationship Id="rId87" Type="http://schemas.openxmlformats.org/officeDocument/2006/relationships/slideLayout" Target="../slideLayouts/slideLayout215.xml"/><Relationship Id="rId5" Type="http://schemas.openxmlformats.org/officeDocument/2006/relationships/slideLayout" Target="../slideLayouts/slideLayout133.xml"/><Relationship Id="rId61" Type="http://schemas.openxmlformats.org/officeDocument/2006/relationships/slideLayout" Target="../slideLayouts/slideLayout189.xml"/><Relationship Id="rId82" Type="http://schemas.openxmlformats.org/officeDocument/2006/relationships/slideLayout" Target="../slideLayouts/slideLayout210.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56" Type="http://schemas.openxmlformats.org/officeDocument/2006/relationships/slideLayout" Target="../slideLayouts/slideLayout184.xml"/><Relationship Id="rId64" Type="http://schemas.openxmlformats.org/officeDocument/2006/relationships/slideLayout" Target="../slideLayouts/slideLayout192.xml"/><Relationship Id="rId69" Type="http://schemas.openxmlformats.org/officeDocument/2006/relationships/slideLayout" Target="../slideLayouts/slideLayout197.xml"/><Relationship Id="rId77" Type="http://schemas.openxmlformats.org/officeDocument/2006/relationships/slideLayout" Target="../slideLayouts/slideLayout205.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72" Type="http://schemas.openxmlformats.org/officeDocument/2006/relationships/slideLayout" Target="../slideLayouts/slideLayout200.xml"/><Relationship Id="rId80" Type="http://schemas.openxmlformats.org/officeDocument/2006/relationships/slideLayout" Target="../slideLayouts/slideLayout208.xml"/><Relationship Id="rId85" Type="http://schemas.openxmlformats.org/officeDocument/2006/relationships/slideLayout" Target="../slideLayouts/slideLayout213.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59" Type="http://schemas.openxmlformats.org/officeDocument/2006/relationships/slideLayout" Target="../slideLayouts/slideLayout187.xml"/><Relationship Id="rId67" Type="http://schemas.openxmlformats.org/officeDocument/2006/relationships/slideLayout" Target="../slideLayouts/slideLayout195.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54" Type="http://schemas.openxmlformats.org/officeDocument/2006/relationships/slideLayout" Target="../slideLayouts/slideLayout182.xml"/><Relationship Id="rId62" Type="http://schemas.openxmlformats.org/officeDocument/2006/relationships/slideLayout" Target="../slideLayouts/slideLayout190.xml"/><Relationship Id="rId70" Type="http://schemas.openxmlformats.org/officeDocument/2006/relationships/slideLayout" Target="../slideLayouts/slideLayout198.xml"/><Relationship Id="rId75" Type="http://schemas.openxmlformats.org/officeDocument/2006/relationships/slideLayout" Target="../slideLayouts/slideLayout203.xml"/><Relationship Id="rId83" Type="http://schemas.openxmlformats.org/officeDocument/2006/relationships/slideLayout" Target="../slideLayouts/slideLayout211.xml"/><Relationship Id="rId88" Type="http://schemas.openxmlformats.org/officeDocument/2006/relationships/slideLayout" Target="../slideLayouts/slideLayout216.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57" Type="http://schemas.openxmlformats.org/officeDocument/2006/relationships/slideLayout" Target="../slideLayouts/slideLayout185.xml"/><Relationship Id="rId10" Type="http://schemas.openxmlformats.org/officeDocument/2006/relationships/slideLayout" Target="../slideLayouts/slideLayout138.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73" Type="http://schemas.openxmlformats.org/officeDocument/2006/relationships/slideLayout" Target="../slideLayouts/slideLayout201.xml"/><Relationship Id="rId78" Type="http://schemas.openxmlformats.org/officeDocument/2006/relationships/slideLayout" Target="../slideLayouts/slideLayout206.xml"/><Relationship Id="rId81" Type="http://schemas.openxmlformats.org/officeDocument/2006/relationships/slideLayout" Target="../slideLayouts/slideLayout209.xml"/><Relationship Id="rId86"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DA0C4CB-0D19-46B5-A866-820043F2F6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E5E7E69-0E85-4AA2-981C-DF267C45F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7250E5D6-4E66-49BE-9D3E-07D4A920A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F8812-8F7C-48AF-8FC6-576B047914DF}" type="datetimeFigureOut">
              <a:rPr lang="en-US" smtClean="0"/>
              <a:t>2/6/2018</a:t>
            </a:fld>
            <a:endParaRPr lang="en-US"/>
          </a:p>
        </p:txBody>
      </p:sp>
      <p:sp>
        <p:nvSpPr>
          <p:cNvPr id="5" name="頁尾版面配置區 4">
            <a:extLst>
              <a:ext uri="{FF2B5EF4-FFF2-40B4-BE49-F238E27FC236}">
                <a16:creationId xmlns:a16="http://schemas.microsoft.com/office/drawing/2014/main" id="{A1AA6265-CE47-4DBE-96AE-31F0CF2F8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F4FB5A33-2A82-4EC6-8BBF-C8507A103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E438C-CAE7-413F-B5B5-36139E0FDD63}" type="slidenum">
              <a:rPr lang="en-US" smtClean="0"/>
              <a:t>‹#›</a:t>
            </a:fld>
            <a:endParaRPr lang="en-US"/>
          </a:p>
        </p:txBody>
      </p:sp>
    </p:spTree>
    <p:extLst>
      <p:ext uri="{BB962C8B-B14F-4D97-AF65-F5344CB8AC3E}">
        <p14:creationId xmlns:p14="http://schemas.microsoft.com/office/powerpoint/2010/main" val="377512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71" r:id="rId17"/>
    <p:sldLayoutId id="2147483672" r:id="rId18"/>
    <p:sldLayoutId id="214748380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273339">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TW" altLang="en-US">
                <a:solidFill>
                  <a:srgbClr val="273339">
                    <a:tint val="75000"/>
                  </a:srgbClr>
                </a:solidFill>
              </a:rPr>
              <a:t>以文字探勘進行股價漲跌預測</a:t>
            </a:r>
            <a:endParaRPr lang="en-US">
              <a:solidFill>
                <a:srgbClr val="273339">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solidFill>
                  <a:srgbClr val="273339">
                    <a:tint val="75000"/>
                  </a:srgbClr>
                </a:solidFill>
              </a:rPr>
              <a:pPr/>
              <a:t>‹#›</a:t>
            </a:fld>
            <a:endParaRPr lang="en-US">
              <a:solidFill>
                <a:srgbClr val="273339">
                  <a:tint val="75000"/>
                </a:srgb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45015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2" r:id="rId59"/>
    <p:sldLayoutId id="2147483733" r:id="rId60"/>
    <p:sldLayoutId id="2147483734" r:id="rId61"/>
    <p:sldLayoutId id="2147483735" r:id="rId62"/>
    <p:sldLayoutId id="2147483736" r:id="rId63"/>
    <p:sldLayoutId id="2147483737" r:id="rId64"/>
    <p:sldLayoutId id="2147483738" r:id="rId65"/>
    <p:sldLayoutId id="2147483739" r:id="rId66"/>
    <p:sldLayoutId id="2147483740" r:id="rId67"/>
    <p:sldLayoutId id="2147483741" r:id="rId68"/>
    <p:sldLayoutId id="2147483742" r:id="rId69"/>
    <p:sldLayoutId id="2147483743" r:id="rId70"/>
    <p:sldLayoutId id="2147483744" r:id="rId71"/>
    <p:sldLayoutId id="2147483745" r:id="rId72"/>
    <p:sldLayoutId id="2147483746" r:id="rId73"/>
    <p:sldLayoutId id="2147483747" r:id="rId74"/>
    <p:sldLayoutId id="2147483748" r:id="rId75"/>
    <p:sldLayoutId id="2147483749" r:id="rId76"/>
    <p:sldLayoutId id="2147483750" r:id="rId77"/>
    <p:sldLayoutId id="2147483751" r:id="rId78"/>
    <p:sldLayoutId id="2147483752" r:id="rId79"/>
    <p:sldLayoutId id="2147483753" r:id="rId80"/>
    <p:sldLayoutId id="2147483754" r:id="rId81"/>
    <p:sldLayoutId id="2147483755" r:id="rId82"/>
    <p:sldLayoutId id="2147483756" r:id="rId83"/>
    <p:sldLayoutId id="2147483757" r:id="rId84"/>
    <p:sldLayoutId id="2147483758" r:id="rId85"/>
    <p:sldLayoutId id="2147483759" r:id="rId86"/>
    <p:sldLayoutId id="2147483760" r:id="rId87"/>
    <p:sldLayoutId id="2147483761" r:id="rId88"/>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DA0C4CB-0D19-46B5-A866-820043F2F6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E5E7E69-0E85-4AA2-981C-DF267C45FC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7250E5D6-4E66-49BE-9D3E-07D4A920A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頁尾版面配置區 4">
            <a:extLst>
              <a:ext uri="{FF2B5EF4-FFF2-40B4-BE49-F238E27FC236}">
                <a16:creationId xmlns:a16="http://schemas.microsoft.com/office/drawing/2014/main" id="{A1AA6265-CE47-4DBE-96AE-31F0CF2F8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TW" altLang="en-US">
                <a:solidFill>
                  <a:prstClr val="black">
                    <a:tint val="75000"/>
                  </a:prstClr>
                </a:solidFill>
              </a:rPr>
              <a:t>以文字探勘進行股價漲跌預測</a:t>
            </a:r>
            <a:endParaRPr lang="en-US">
              <a:solidFill>
                <a:prstClr val="black">
                  <a:tint val="75000"/>
                </a:prstClr>
              </a:solidFill>
            </a:endParaRPr>
          </a:p>
        </p:txBody>
      </p:sp>
      <p:sp>
        <p:nvSpPr>
          <p:cNvPr id="6" name="投影片編號版面配置區 5">
            <a:extLst>
              <a:ext uri="{FF2B5EF4-FFF2-40B4-BE49-F238E27FC236}">
                <a16:creationId xmlns:a16="http://schemas.microsoft.com/office/drawing/2014/main" id="{F4FB5A33-2A82-4EC6-8BBF-C8507A103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E438C-CAE7-413F-B5B5-36139E0FDD6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114959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3" r:id="rId20"/>
    <p:sldLayoutId id="2147483784" r:id="rId2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95903785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 id="2147483860" r:id="rId50"/>
    <p:sldLayoutId id="2147483861" r:id="rId51"/>
    <p:sldLayoutId id="2147483862" r:id="rId52"/>
    <p:sldLayoutId id="2147483863" r:id="rId53"/>
    <p:sldLayoutId id="2147483864" r:id="rId54"/>
    <p:sldLayoutId id="2147483865" r:id="rId55"/>
    <p:sldLayoutId id="2147483866" r:id="rId56"/>
    <p:sldLayoutId id="2147483867" r:id="rId57"/>
    <p:sldLayoutId id="2147483868" r:id="rId58"/>
    <p:sldLayoutId id="2147483869" r:id="rId59"/>
    <p:sldLayoutId id="2147483870" r:id="rId60"/>
    <p:sldLayoutId id="2147483871" r:id="rId61"/>
    <p:sldLayoutId id="2147483872" r:id="rId62"/>
    <p:sldLayoutId id="2147483873" r:id="rId63"/>
    <p:sldLayoutId id="2147483874" r:id="rId64"/>
    <p:sldLayoutId id="2147483875" r:id="rId65"/>
    <p:sldLayoutId id="2147483876" r:id="rId66"/>
    <p:sldLayoutId id="2147483877" r:id="rId67"/>
    <p:sldLayoutId id="2147483878" r:id="rId68"/>
    <p:sldLayoutId id="2147483879" r:id="rId69"/>
    <p:sldLayoutId id="2147483880" r:id="rId70"/>
    <p:sldLayoutId id="2147483881" r:id="rId71"/>
    <p:sldLayoutId id="2147483882" r:id="rId72"/>
    <p:sldLayoutId id="2147483883" r:id="rId73"/>
    <p:sldLayoutId id="2147483884" r:id="rId74"/>
    <p:sldLayoutId id="2147483885" r:id="rId75"/>
    <p:sldLayoutId id="2147483886" r:id="rId76"/>
    <p:sldLayoutId id="2147483887" r:id="rId77"/>
    <p:sldLayoutId id="2147483888" r:id="rId78"/>
    <p:sldLayoutId id="2147483889" r:id="rId79"/>
    <p:sldLayoutId id="2147483890" r:id="rId80"/>
    <p:sldLayoutId id="2147483891" r:id="rId81"/>
    <p:sldLayoutId id="2147483892" r:id="rId82"/>
    <p:sldLayoutId id="2147483893" r:id="rId83"/>
    <p:sldLayoutId id="2147483894" r:id="rId84"/>
    <p:sldLayoutId id="2147483895" r:id="rId85"/>
    <p:sldLayoutId id="2147483896" r:id="rId86"/>
    <p:sldLayoutId id="2147483897" r:id="rId87"/>
    <p:sldLayoutId id="2147483898"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 Target="slide2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slide" Target="slide21.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slide" Target="slide11.xml"/><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1.emf"/><Relationship Id="rId5" Type="http://schemas.openxmlformats.org/officeDocument/2006/relationships/image" Target="../media/image60.jpe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680.png"/></Relationships>
</file>

<file path=ppt/slides/_rels/slide3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4.xml"/><Relationship Id="rId5" Type="http://schemas.openxmlformats.org/officeDocument/2006/relationships/image" Target="../media/image74.emf"/><Relationship Id="rId4" Type="http://schemas.openxmlformats.org/officeDocument/2006/relationships/image" Target="../media/image720.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emf"/><Relationship Id="rId1" Type="http://schemas.openxmlformats.org/officeDocument/2006/relationships/slideLayout" Target="../slideLayouts/slideLayout19.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0.jfi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32.xml"/><Relationship Id="rId4" Type="http://schemas.openxmlformats.org/officeDocument/2006/relationships/image" Target="../media/image83.emf"/></Relationships>
</file>

<file path=ppt/slides/_rels/slide42.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png"/><Relationship Id="rId7" Type="http://schemas.openxmlformats.org/officeDocument/2006/relationships/image" Target="../media/image88.emf"/><Relationship Id="rId2" Type="http://schemas.openxmlformats.org/officeDocument/2006/relationships/notesSlide" Target="../notesSlides/notesSlide23.xml"/><Relationship Id="rId1" Type="http://schemas.openxmlformats.org/officeDocument/2006/relationships/slideLayout" Target="../slideLayouts/slideLayout13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emf"/><Relationship Id="rId4" Type="http://schemas.openxmlformats.org/officeDocument/2006/relationships/image" Target="../media/image85.png"/><Relationship Id="rId9" Type="http://schemas.openxmlformats.org/officeDocument/2006/relationships/image" Target="../media/image90.emf"/></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32.xml"/><Relationship Id="rId5" Type="http://schemas.openxmlformats.org/officeDocument/2006/relationships/chart" Target="../charts/chart5.xml"/><Relationship Id="rId4" Type="http://schemas.openxmlformats.org/officeDocument/2006/relationships/chart" Target="../charts/chart4.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hart" Target="../charts/chart6.xml"/><Relationship Id="rId1" Type="http://schemas.openxmlformats.org/officeDocument/2006/relationships/slideLayout" Target="../slideLayouts/slideLayout201.xml"/></Relationships>
</file>

<file path=ppt/slides/_rels/slide4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p:cNvSpPr>
            <a:spLocks noGrp="1"/>
          </p:cNvSpPr>
          <p:nvPr>
            <p:ph type="ftr" sz="quarter" idx="11"/>
          </p:nvPr>
        </p:nvSpPr>
        <p:spPr/>
        <p:txBody>
          <a:bodyPr/>
          <a:lstStyle/>
          <a:p>
            <a:r>
              <a:rPr lang="zh-TW" altLang="en-US" b="1" dirty="0">
                <a:solidFill>
                  <a:schemeClr val="bg1"/>
                </a:solidFill>
              </a:rPr>
              <a:t>以文字探勘進行股價漲跌預測</a:t>
            </a:r>
            <a:endParaRPr lang="en-US" b="1" dirty="0">
              <a:solidFill>
                <a:schemeClr val="bg1"/>
              </a:solidFill>
            </a:endParaRPr>
          </a:p>
        </p:txBody>
      </p:sp>
      <p:sp>
        <p:nvSpPr>
          <p:cNvPr id="4" name="Title 3"/>
          <p:cNvSpPr>
            <a:spLocks noGrp="1"/>
          </p:cNvSpPr>
          <p:nvPr>
            <p:ph type="ctrTitle"/>
          </p:nvPr>
        </p:nvSpPr>
        <p:spPr>
          <a:xfrm>
            <a:off x="1658112" y="706235"/>
            <a:ext cx="9144000" cy="1561058"/>
          </a:xfrm>
        </p:spPr>
        <p:txBody>
          <a:bodyPr>
            <a:normAutofit/>
          </a:bodyPr>
          <a:lstStyle/>
          <a:p>
            <a:r>
              <a:rPr lang="zh-TW" altLang="en-US" dirty="0"/>
              <a:t>買點小幫手</a:t>
            </a:r>
            <a:endParaRPr lang="en-US" dirty="0"/>
          </a:p>
        </p:txBody>
      </p:sp>
      <p:pic>
        <p:nvPicPr>
          <p:cNvPr id="9" name="圖片版面配置區 8">
            <a:extLst>
              <a:ext uri="{FF2B5EF4-FFF2-40B4-BE49-F238E27FC236}">
                <a16:creationId xmlns:a16="http://schemas.microsoft.com/office/drawing/2014/main" id="{09A8B5A9-823F-46E7-AD4F-6841D89F21D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821" r="12821"/>
          <a:stretch>
            <a:fillRect/>
          </a:stretch>
        </p:blipFill>
        <p:spPr/>
      </p:pic>
      <p:pic>
        <p:nvPicPr>
          <p:cNvPr id="13" name="圖片版面配置區 12">
            <a:extLst>
              <a:ext uri="{FF2B5EF4-FFF2-40B4-BE49-F238E27FC236}">
                <a16:creationId xmlns:a16="http://schemas.microsoft.com/office/drawing/2014/main" id="{A8A4E053-A774-4C1D-A044-270E4FC5FA3B}"/>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5850" r="5850"/>
          <a:stretch>
            <a:fillRect/>
          </a:stretch>
        </p:blipFill>
        <p:spPr/>
      </p:pic>
      <p:pic>
        <p:nvPicPr>
          <p:cNvPr id="24" name="圖片版面配置區 23">
            <a:extLst>
              <a:ext uri="{FF2B5EF4-FFF2-40B4-BE49-F238E27FC236}">
                <a16:creationId xmlns:a16="http://schemas.microsoft.com/office/drawing/2014/main" id="{7CCB7D98-83AE-45FD-B897-1158994B4C9E}"/>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5091" r="15091"/>
          <a:stretch>
            <a:fillRect/>
          </a:stretch>
        </p:blipFill>
        <p:spPr/>
      </p:pic>
      <p:pic>
        <p:nvPicPr>
          <p:cNvPr id="28" name="圖片版面配置區 27">
            <a:extLst>
              <a:ext uri="{FF2B5EF4-FFF2-40B4-BE49-F238E27FC236}">
                <a16:creationId xmlns:a16="http://schemas.microsoft.com/office/drawing/2014/main" id="{17AAB1BD-CD26-4F8E-947B-7D85A44D84DA}"/>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15329" r="15329"/>
          <a:stretch>
            <a:fillRect/>
          </a:stretch>
        </p:blipFill>
        <p:spPr/>
      </p:pic>
      <p:pic>
        <p:nvPicPr>
          <p:cNvPr id="32" name="圖片版面配置區 31">
            <a:extLst>
              <a:ext uri="{FF2B5EF4-FFF2-40B4-BE49-F238E27FC236}">
                <a16:creationId xmlns:a16="http://schemas.microsoft.com/office/drawing/2014/main" id="{49C25436-28AA-4667-8391-16B5CD5DB042}"/>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l="5820" r="5820"/>
          <a:stretch>
            <a:fillRect/>
          </a:stretch>
        </p:blipFill>
        <p:spPr/>
      </p:pic>
    </p:spTree>
    <p:extLst>
      <p:ext uri="{BB962C8B-B14F-4D97-AF65-F5344CB8AC3E}">
        <p14:creationId xmlns:p14="http://schemas.microsoft.com/office/powerpoint/2010/main" val="3144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b="1" dirty="0"/>
              <a:t>架構圖</a:t>
            </a:r>
            <a:endParaRPr lang="en-US" dirty="0">
              <a:latin typeface="+mj-ea"/>
            </a:endParaRPr>
          </a:p>
        </p:txBody>
      </p:sp>
      <p:sp>
        <p:nvSpPr>
          <p:cNvPr id="6" name="投影片編號版面配置區 5"/>
          <p:cNvSpPr>
            <a:spLocks noGrp="1"/>
          </p:cNvSpPr>
          <p:nvPr>
            <p:ph type="sldNum" sz="quarter" idx="12"/>
          </p:nvPr>
        </p:nvSpPr>
        <p:spPr/>
        <p:txBody>
          <a:bodyPr/>
          <a:lstStyle/>
          <a:p>
            <a:fld id="{6E18DBF4-37B7-4C4F-9728-A1C100B177EE}" type="slidenum">
              <a:rPr lang="en-US" smtClean="0"/>
              <a:pPr/>
              <a:t>10</a:t>
            </a:fld>
            <a:endParaRPr lang="en-US"/>
          </a:p>
        </p:txBody>
      </p:sp>
      <p:sp>
        <p:nvSpPr>
          <p:cNvPr id="11" name="Footer Placeholder 4">
            <a:extLst>
              <a:ext uri="{FF2B5EF4-FFF2-40B4-BE49-F238E27FC236}">
                <a16:creationId xmlns:a16="http://schemas.microsoft.com/office/drawing/2014/main" id="{07CC7DE2-8EAA-4073-98D6-822545B4D4F1}"/>
              </a:ext>
            </a:extLst>
          </p:cNvPr>
          <p:cNvSpPr>
            <a:spLocks noGrp="1"/>
          </p:cNvSpPr>
          <p:nvPr>
            <p:ph type="ftr" sz="quarter" idx="11"/>
          </p:nvPr>
        </p:nvSpPr>
        <p:spPr/>
        <p:txBody>
          <a:bodyPr/>
          <a:lstStyle/>
          <a:p>
            <a:r>
              <a:rPr lang="zh-TW" altLang="en-US" dirty="0"/>
              <a:t>買點小幫手</a:t>
            </a:r>
            <a:endParaRPr lang="en-US" dirty="0"/>
          </a:p>
        </p:txBody>
      </p:sp>
      <p:pic>
        <p:nvPicPr>
          <p:cNvPr id="2" name="圖片 1">
            <a:extLst>
              <a:ext uri="{FF2B5EF4-FFF2-40B4-BE49-F238E27FC236}">
                <a16:creationId xmlns:a16="http://schemas.microsoft.com/office/drawing/2014/main" id="{C1CB405A-8E36-4561-88AD-C982B18D34E4}"/>
              </a:ext>
            </a:extLst>
          </p:cNvPr>
          <p:cNvPicPr>
            <a:picLocks noChangeAspect="1"/>
          </p:cNvPicPr>
          <p:nvPr/>
        </p:nvPicPr>
        <p:blipFill>
          <a:blip r:embed="rId3"/>
          <a:stretch>
            <a:fillRect/>
          </a:stretch>
        </p:blipFill>
        <p:spPr>
          <a:xfrm>
            <a:off x="744793" y="1243534"/>
            <a:ext cx="8644267" cy="5222578"/>
          </a:xfrm>
          <a:prstGeom prst="rect">
            <a:avLst/>
          </a:prstGeom>
        </p:spPr>
      </p:pic>
    </p:spTree>
    <p:extLst>
      <p:ext uri="{BB962C8B-B14F-4D97-AF65-F5344CB8AC3E}">
        <p14:creationId xmlns:p14="http://schemas.microsoft.com/office/powerpoint/2010/main" val="201919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b="1" dirty="0">
                <a:latin typeface="+mj-ea"/>
              </a:rPr>
              <a:t>額外建置</a:t>
            </a:r>
            <a:r>
              <a:rPr lang="en-US" altLang="zh-TW" b="1" dirty="0">
                <a:latin typeface="+mj-ea"/>
              </a:rPr>
              <a:t>-Ganglia</a:t>
            </a:r>
            <a:endParaRPr lang="en-US" dirty="0">
              <a:latin typeface="+mj-ea"/>
            </a:endParaRPr>
          </a:p>
        </p:txBody>
      </p:sp>
      <p:sp>
        <p:nvSpPr>
          <p:cNvPr id="3" name="Footer Placeholder 2"/>
          <p:cNvSpPr>
            <a:spLocks noGrp="1"/>
          </p:cNvSpPr>
          <p:nvPr>
            <p:ph type="ftr" sz="quarter" idx="11"/>
          </p:nvPr>
        </p:nvSpPr>
        <p:spPr/>
        <p:txBody>
          <a:bodyPr/>
          <a:lstStyle/>
          <a:p>
            <a:endParaRPr lang="en-US" dirty="0"/>
          </a:p>
        </p:txBody>
      </p:sp>
      <p:pic>
        <p:nvPicPr>
          <p:cNvPr id="9" name="內容版面配置區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53886" y="1269087"/>
            <a:ext cx="9733244" cy="5465442"/>
          </a:xfrm>
          <a:prstGeom prst="rect">
            <a:avLst/>
          </a:prstGeom>
        </p:spPr>
      </p:pic>
      <p:sp>
        <p:nvSpPr>
          <p:cNvPr id="7" name="投影片編號版面配置區 6"/>
          <p:cNvSpPr>
            <a:spLocks noGrp="1"/>
          </p:cNvSpPr>
          <p:nvPr>
            <p:ph type="sldNum" sz="quarter" idx="12"/>
          </p:nvPr>
        </p:nvSpPr>
        <p:spPr/>
        <p:txBody>
          <a:bodyPr/>
          <a:lstStyle/>
          <a:p>
            <a:fld id="{6E18DBF4-37B7-4C4F-9728-A1C100B177EE}" type="slidenum">
              <a:rPr lang="en-US" smtClean="0"/>
              <a:pPr/>
              <a:t>11</a:t>
            </a:fld>
            <a:endParaRPr lang="en-US"/>
          </a:p>
        </p:txBody>
      </p:sp>
    </p:spTree>
    <p:extLst>
      <p:ext uri="{BB962C8B-B14F-4D97-AF65-F5344CB8AC3E}">
        <p14:creationId xmlns:p14="http://schemas.microsoft.com/office/powerpoint/2010/main" val="369811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系統負載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輕度</a:t>
            </a:r>
            <a:endParaRPr lang="en-US" b="1" dirty="0">
              <a:latin typeface="微軟正黑體" panose="020B0604030504040204" pitchFamily="34" charset="-120"/>
              <a:ea typeface="微軟正黑體" panose="020B0604030504040204" pitchFamily="34" charset="-120"/>
            </a:endParaRPr>
          </a:p>
        </p:txBody>
      </p:sp>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122" y="1452282"/>
            <a:ext cx="9179360" cy="4541112"/>
          </a:xfrm>
          <a:prstGeom prst="rect">
            <a:avLst/>
          </a:prstGeom>
          <a:ln w="57150">
            <a:solidFill>
              <a:srgbClr val="0070C0"/>
            </a:solidFill>
          </a:ln>
        </p:spPr>
      </p:pic>
      <p:sp>
        <p:nvSpPr>
          <p:cNvPr id="2" name="投影片編號版面配置區 1"/>
          <p:cNvSpPr>
            <a:spLocks noGrp="1"/>
          </p:cNvSpPr>
          <p:nvPr>
            <p:ph type="sldNum" sz="quarter" idx="12"/>
          </p:nvPr>
        </p:nvSpPr>
        <p:spPr/>
        <p:txBody>
          <a:bodyPr/>
          <a:lstStyle/>
          <a:p>
            <a:fld id="{6E18DBF4-37B7-4C4F-9728-A1C100B177EE}" type="slidenum">
              <a:rPr lang="en-US" smtClean="0"/>
              <a:pPr/>
              <a:t>12</a:t>
            </a:fld>
            <a:endParaRPr lang="en-US"/>
          </a:p>
        </p:txBody>
      </p:sp>
      <p:sp>
        <p:nvSpPr>
          <p:cNvPr id="7" name="Footer Placeholder 4">
            <a:extLst>
              <a:ext uri="{FF2B5EF4-FFF2-40B4-BE49-F238E27FC236}">
                <a16:creationId xmlns:a16="http://schemas.microsoft.com/office/drawing/2014/main" id="{8D527388-6113-47F1-A4AB-0CDBBC3930E8}"/>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712234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系統負載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中度</a:t>
            </a:r>
            <a:endParaRPr lang="en-US" b="1" dirty="0">
              <a:latin typeface="微軟正黑體" panose="020B0604030504040204" pitchFamily="34" charset="-120"/>
              <a:ea typeface="微軟正黑體" panose="020B0604030504040204" pitchFamily="34" charset="-120"/>
            </a:endParaRPr>
          </a:p>
        </p:txBody>
      </p:sp>
      <p:pic>
        <p:nvPicPr>
          <p:cNvPr id="7" name="圖片 6"/>
          <p:cNvPicPr>
            <a:picLocks/>
          </p:cNvPicPr>
          <p:nvPr/>
        </p:nvPicPr>
        <p:blipFill>
          <a:blip r:embed="rId3">
            <a:extLst>
              <a:ext uri="{28A0092B-C50C-407E-A947-70E740481C1C}">
                <a14:useLocalDpi xmlns:a14="http://schemas.microsoft.com/office/drawing/2010/main" val="0"/>
              </a:ext>
            </a:extLst>
          </a:blip>
          <a:stretch>
            <a:fillRect/>
          </a:stretch>
        </p:blipFill>
        <p:spPr>
          <a:xfrm>
            <a:off x="1480800" y="1409392"/>
            <a:ext cx="9230400" cy="4564800"/>
          </a:xfrm>
          <a:prstGeom prst="rect">
            <a:avLst/>
          </a:prstGeom>
          <a:ln w="57150">
            <a:solidFill>
              <a:srgbClr val="0070C0"/>
            </a:solidFill>
          </a:ln>
        </p:spPr>
      </p:pic>
      <p:sp>
        <p:nvSpPr>
          <p:cNvPr id="2" name="投影片編號版面配置區 1"/>
          <p:cNvSpPr>
            <a:spLocks noGrp="1"/>
          </p:cNvSpPr>
          <p:nvPr>
            <p:ph type="sldNum" sz="quarter" idx="12"/>
          </p:nvPr>
        </p:nvSpPr>
        <p:spPr/>
        <p:txBody>
          <a:bodyPr/>
          <a:lstStyle/>
          <a:p>
            <a:fld id="{6E18DBF4-37B7-4C4F-9728-A1C100B177EE}" type="slidenum">
              <a:rPr lang="en-US" smtClean="0"/>
              <a:pPr/>
              <a:t>13</a:t>
            </a:fld>
            <a:endParaRPr lang="en-US"/>
          </a:p>
        </p:txBody>
      </p:sp>
      <p:sp>
        <p:nvSpPr>
          <p:cNvPr id="8" name="Footer Placeholder 4">
            <a:extLst>
              <a:ext uri="{FF2B5EF4-FFF2-40B4-BE49-F238E27FC236}">
                <a16:creationId xmlns:a16="http://schemas.microsoft.com/office/drawing/2014/main" id="{6EC0460F-006D-431A-9302-4C0883EDF260}"/>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6382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系統負載</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重度</a:t>
            </a:r>
            <a:endParaRPr lang="en-US" b="1" dirty="0">
              <a:latin typeface="微軟正黑體" panose="020B0604030504040204" pitchFamily="34" charset="-120"/>
              <a:ea typeface="微軟正黑體" panose="020B0604030504040204" pitchFamily="34" charset="-120"/>
            </a:endParaRPr>
          </a:p>
        </p:txBody>
      </p:sp>
      <p:pic>
        <p:nvPicPr>
          <p:cNvPr id="7" name="圖片 6"/>
          <p:cNvPicPr>
            <a:picLocks/>
          </p:cNvPicPr>
          <p:nvPr/>
        </p:nvPicPr>
        <p:blipFill>
          <a:blip r:embed="rId3">
            <a:extLst>
              <a:ext uri="{28A0092B-C50C-407E-A947-70E740481C1C}">
                <a14:useLocalDpi xmlns:a14="http://schemas.microsoft.com/office/drawing/2010/main" val="0"/>
              </a:ext>
            </a:extLst>
          </a:blip>
          <a:stretch>
            <a:fillRect/>
          </a:stretch>
        </p:blipFill>
        <p:spPr>
          <a:xfrm>
            <a:off x="1480800" y="1416592"/>
            <a:ext cx="9230400" cy="4550400"/>
          </a:xfrm>
          <a:prstGeom prst="rect">
            <a:avLst/>
          </a:prstGeom>
          <a:ln w="57150">
            <a:solidFill>
              <a:srgbClr val="0070C0"/>
            </a:solidFill>
          </a:ln>
        </p:spPr>
      </p:pic>
      <p:sp>
        <p:nvSpPr>
          <p:cNvPr id="2" name="投影片編號版面配置區 1"/>
          <p:cNvSpPr>
            <a:spLocks noGrp="1"/>
          </p:cNvSpPr>
          <p:nvPr>
            <p:ph type="sldNum" sz="quarter" idx="12"/>
          </p:nvPr>
        </p:nvSpPr>
        <p:spPr/>
        <p:txBody>
          <a:bodyPr/>
          <a:lstStyle/>
          <a:p>
            <a:fld id="{6E18DBF4-37B7-4C4F-9728-A1C100B177EE}" type="slidenum">
              <a:rPr lang="en-US" smtClean="0"/>
              <a:pPr/>
              <a:t>14</a:t>
            </a:fld>
            <a:endParaRPr lang="en-US"/>
          </a:p>
        </p:txBody>
      </p:sp>
      <p:sp>
        <p:nvSpPr>
          <p:cNvPr id="8" name="Footer Placeholder 4">
            <a:extLst>
              <a:ext uri="{FF2B5EF4-FFF2-40B4-BE49-F238E27FC236}">
                <a16:creationId xmlns:a16="http://schemas.microsoft.com/office/drawing/2014/main" id="{1D29CCFA-35A3-477D-8DF2-F6A3E710A3BC}"/>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19345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研究動機 ：</a:t>
            </a:r>
            <a:br>
              <a:rPr lang="en-US" altLang="zh-TW" b="1" dirty="0"/>
            </a:br>
            <a:r>
              <a:rPr lang="zh-TW" altLang="en-US" b="1" dirty="0"/>
              <a:t>      </a:t>
            </a:r>
            <a:r>
              <a:rPr lang="zh-TW" altLang="en-US" dirty="0"/>
              <a:t> </a:t>
            </a:r>
            <a:r>
              <a:rPr lang="zh-TW" altLang="en-US" sz="2700" dirty="0"/>
              <a:t>消息面對股價造成的影響</a:t>
            </a:r>
          </a:p>
        </p:txBody>
      </p:sp>
      <p:pic>
        <p:nvPicPr>
          <p:cNvPr id="15" name="圖片版面配置區 10">
            <a:extLst>
              <a:ext uri="{FF2B5EF4-FFF2-40B4-BE49-F238E27FC236}">
                <a16:creationId xmlns:a16="http://schemas.microsoft.com/office/drawing/2014/main" id="{983787A5-60EB-4686-AAD5-0BBAF6E4F1ED}"/>
              </a:ext>
            </a:extLst>
          </p:cNvPr>
          <p:cNvPicPr>
            <a:picLocks noChangeAspect="1"/>
          </p:cNvPicPr>
          <p:nvPr/>
        </p:nvPicPr>
        <p:blipFill>
          <a:blip r:embed="rId2" cstate="print">
            <a:extLst>
              <a:ext uri="{28A0092B-C50C-407E-A947-70E740481C1C}">
                <a14:useLocalDpi xmlns:a14="http://schemas.microsoft.com/office/drawing/2010/main" val="0"/>
              </a:ext>
            </a:extLst>
          </a:blip>
          <a:srcRect l="3974" r="3974"/>
          <a:stretch>
            <a:fillRect/>
          </a:stretch>
        </p:blipFill>
        <p:spPr>
          <a:xfrm>
            <a:off x="426945" y="1577094"/>
            <a:ext cx="6487203" cy="4753724"/>
          </a:xfrm>
          <a:prstGeom prst="rect">
            <a:avLst/>
          </a:prstGeom>
          <a:ln w="38100">
            <a:solidFill>
              <a:schemeClr val="accent1"/>
            </a:solidFill>
          </a:ln>
        </p:spPr>
      </p:pic>
      <p:pic>
        <p:nvPicPr>
          <p:cNvPr id="16" name="圖片版面配置區 14">
            <a:extLst>
              <a:ext uri="{FF2B5EF4-FFF2-40B4-BE49-F238E27FC236}">
                <a16:creationId xmlns:a16="http://schemas.microsoft.com/office/drawing/2014/main" id="{3952E261-A052-4121-B624-8E61EA913295}"/>
              </a:ext>
            </a:extLst>
          </p:cNvPr>
          <p:cNvPicPr>
            <a:picLocks noChangeAspect="1"/>
          </p:cNvPicPr>
          <p:nvPr/>
        </p:nvPicPr>
        <p:blipFill rotWithShape="1">
          <a:blip r:embed="rId3">
            <a:extLst>
              <a:ext uri="{28A0092B-C50C-407E-A947-70E740481C1C}">
                <a14:useLocalDpi xmlns:a14="http://schemas.microsoft.com/office/drawing/2010/main" val="0"/>
              </a:ext>
            </a:extLst>
          </a:blip>
          <a:srcRect l="-36" r="-363"/>
          <a:stretch/>
        </p:blipFill>
        <p:spPr>
          <a:xfrm>
            <a:off x="7042486" y="2824789"/>
            <a:ext cx="5034496" cy="2003065"/>
          </a:xfrm>
          <a:prstGeom prst="rect">
            <a:avLst/>
          </a:prstGeom>
          <a:ln w="38100">
            <a:solidFill>
              <a:schemeClr val="accent1"/>
            </a:solidFill>
          </a:ln>
        </p:spPr>
      </p:pic>
      <p:sp>
        <p:nvSpPr>
          <p:cNvPr id="19" name="投影片編號版面配置區 16"/>
          <p:cNvSpPr>
            <a:spLocks noGrp="1"/>
          </p:cNvSpPr>
          <p:nvPr>
            <p:ph type="sldNum" sz="quarter" idx="12"/>
          </p:nvPr>
        </p:nvSpPr>
        <p:spPr>
          <a:xfrm>
            <a:off x="8966201" y="6466112"/>
            <a:ext cx="2743200" cy="281437"/>
          </a:xfrm>
        </p:spPr>
        <p:txBody>
          <a:bodyPr/>
          <a:lstStyle/>
          <a:p>
            <a:fld id="{6E18DBF4-37B7-4C4F-9728-A1C100B177EE}" type="slidenum">
              <a:rPr lang="en-US" smtClean="0"/>
              <a:pPr/>
              <a:t>15</a:t>
            </a:fld>
            <a:endParaRPr lang="en-US"/>
          </a:p>
        </p:txBody>
      </p:sp>
    </p:spTree>
    <p:extLst>
      <p:ext uri="{BB962C8B-B14F-4D97-AF65-F5344CB8AC3E}">
        <p14:creationId xmlns:p14="http://schemas.microsoft.com/office/powerpoint/2010/main" val="3764177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研究動機 ：</a:t>
            </a:r>
            <a:br>
              <a:rPr lang="en-US" altLang="zh-TW" b="1" dirty="0"/>
            </a:br>
            <a:r>
              <a:rPr lang="zh-TW" altLang="en-US" b="1" dirty="0"/>
              <a:t>      </a:t>
            </a:r>
            <a:r>
              <a:rPr lang="zh-TW" altLang="en-US" dirty="0"/>
              <a:t> </a:t>
            </a:r>
            <a:r>
              <a:rPr lang="zh-TW" altLang="en-US" sz="2700" dirty="0"/>
              <a:t>消息面對股價造成的影響</a:t>
            </a:r>
          </a:p>
        </p:txBody>
      </p:sp>
      <p:sp>
        <p:nvSpPr>
          <p:cNvPr id="19" name="投影片編號版面配置區 16"/>
          <p:cNvSpPr>
            <a:spLocks noGrp="1"/>
          </p:cNvSpPr>
          <p:nvPr>
            <p:ph type="sldNum" sz="quarter" idx="12"/>
          </p:nvPr>
        </p:nvSpPr>
        <p:spPr>
          <a:xfrm>
            <a:off x="8966201" y="6466112"/>
            <a:ext cx="2743200" cy="281437"/>
          </a:xfrm>
        </p:spPr>
        <p:txBody>
          <a:bodyPr/>
          <a:lstStyle/>
          <a:p>
            <a:fld id="{6E18DBF4-37B7-4C4F-9728-A1C100B177EE}" type="slidenum">
              <a:rPr lang="en-US" smtClean="0"/>
              <a:pPr/>
              <a:t>16</a:t>
            </a:fld>
            <a:endParaRPr 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21840"/>
            <a:ext cx="4881114" cy="5294768"/>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52" y="1384102"/>
            <a:ext cx="5438572" cy="5308273"/>
          </a:xfrm>
          <a:prstGeom prst="rect">
            <a:avLst/>
          </a:prstGeom>
        </p:spPr>
      </p:pic>
      <p:pic>
        <p:nvPicPr>
          <p:cNvPr id="5" name="圖片 4">
            <a:extLst>
              <a:ext uri="{FF2B5EF4-FFF2-40B4-BE49-F238E27FC236}">
                <a16:creationId xmlns:a16="http://schemas.microsoft.com/office/drawing/2014/main" id="{DF3A0CA3-5A27-48FF-8A10-132B73E0680D}"/>
              </a:ext>
            </a:extLst>
          </p:cNvPr>
          <p:cNvPicPr>
            <a:picLocks noChangeAspect="1"/>
          </p:cNvPicPr>
          <p:nvPr/>
        </p:nvPicPr>
        <p:blipFill>
          <a:blip r:embed="rId4"/>
          <a:stretch>
            <a:fillRect/>
          </a:stretch>
        </p:blipFill>
        <p:spPr>
          <a:xfrm>
            <a:off x="5516199" y="1384102"/>
            <a:ext cx="579801" cy="620489"/>
          </a:xfrm>
          <a:prstGeom prst="rect">
            <a:avLst/>
          </a:prstGeom>
        </p:spPr>
      </p:pic>
      <p:pic>
        <p:nvPicPr>
          <p:cNvPr id="7" name="圖片 6">
            <a:extLst>
              <a:ext uri="{FF2B5EF4-FFF2-40B4-BE49-F238E27FC236}">
                <a16:creationId xmlns:a16="http://schemas.microsoft.com/office/drawing/2014/main" id="{4C2DB71F-3611-4235-8B75-17AF976C0A63}"/>
              </a:ext>
            </a:extLst>
          </p:cNvPr>
          <p:cNvPicPr>
            <a:picLocks noChangeAspect="1"/>
          </p:cNvPicPr>
          <p:nvPr/>
        </p:nvPicPr>
        <p:blipFill>
          <a:blip r:embed="rId4"/>
          <a:stretch>
            <a:fillRect/>
          </a:stretch>
        </p:blipFill>
        <p:spPr>
          <a:xfrm>
            <a:off x="5516199" y="2933872"/>
            <a:ext cx="579801" cy="620489"/>
          </a:xfrm>
          <a:prstGeom prst="rect">
            <a:avLst/>
          </a:prstGeom>
        </p:spPr>
      </p:pic>
      <p:pic>
        <p:nvPicPr>
          <p:cNvPr id="8" name="圖片 7">
            <a:extLst>
              <a:ext uri="{FF2B5EF4-FFF2-40B4-BE49-F238E27FC236}">
                <a16:creationId xmlns:a16="http://schemas.microsoft.com/office/drawing/2014/main" id="{ED4F16FC-13F5-4DE5-8425-198A38747741}"/>
              </a:ext>
            </a:extLst>
          </p:cNvPr>
          <p:cNvPicPr>
            <a:picLocks noChangeAspect="1"/>
          </p:cNvPicPr>
          <p:nvPr/>
        </p:nvPicPr>
        <p:blipFill>
          <a:blip r:embed="rId4"/>
          <a:stretch>
            <a:fillRect/>
          </a:stretch>
        </p:blipFill>
        <p:spPr>
          <a:xfrm>
            <a:off x="11423360" y="1403234"/>
            <a:ext cx="572081" cy="612227"/>
          </a:xfrm>
          <a:prstGeom prst="rect">
            <a:avLst/>
          </a:prstGeom>
        </p:spPr>
      </p:pic>
      <p:sp>
        <p:nvSpPr>
          <p:cNvPr id="9" name="Footer Placeholder 4">
            <a:extLst>
              <a:ext uri="{FF2B5EF4-FFF2-40B4-BE49-F238E27FC236}">
                <a16:creationId xmlns:a16="http://schemas.microsoft.com/office/drawing/2014/main" id="{5C1A4B1D-1ABD-4156-A011-E4E21925609C}"/>
              </a:ext>
            </a:extLst>
          </p:cNvPr>
          <p:cNvSpPr txBox="1">
            <a:spLocks/>
          </p:cNvSpPr>
          <p:nvPr/>
        </p:nvSpPr>
        <p:spPr>
          <a:xfrm>
            <a:off x="3804470" y="6472909"/>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買點小幫手</a:t>
            </a:r>
            <a:endParaRPr lang="en-US" dirty="0"/>
          </a:p>
        </p:txBody>
      </p:sp>
      <p:sp>
        <p:nvSpPr>
          <p:cNvPr id="6" name="文字方塊 5">
            <a:extLst>
              <a:ext uri="{FF2B5EF4-FFF2-40B4-BE49-F238E27FC236}">
                <a16:creationId xmlns:a16="http://schemas.microsoft.com/office/drawing/2014/main" id="{0381782B-B9AA-47CD-9066-B6494DCF3902}"/>
              </a:ext>
            </a:extLst>
          </p:cNvPr>
          <p:cNvSpPr txBox="1"/>
          <p:nvPr/>
        </p:nvSpPr>
        <p:spPr>
          <a:xfrm>
            <a:off x="4706682" y="2580968"/>
            <a:ext cx="619432" cy="276999"/>
          </a:xfrm>
          <a:prstGeom prst="rect">
            <a:avLst/>
          </a:prstGeom>
          <a:noFill/>
        </p:spPr>
        <p:txBody>
          <a:bodyPr wrap="square" rtlCol="0">
            <a:spAutoFit/>
          </a:bodyPr>
          <a:lstStyle/>
          <a:p>
            <a:r>
              <a:rPr lang="en-US" sz="1200" dirty="0">
                <a:solidFill>
                  <a:schemeClr val="bg1">
                    <a:lumMod val="75000"/>
                  </a:schemeClr>
                </a:solidFill>
              </a:rPr>
              <a:t>Bonny</a:t>
            </a:r>
            <a:r>
              <a:rPr lang="en-US" sz="1000" dirty="0"/>
              <a:t> </a:t>
            </a:r>
          </a:p>
        </p:txBody>
      </p:sp>
      <p:sp>
        <p:nvSpPr>
          <p:cNvPr id="12" name="文字方塊 11">
            <a:extLst>
              <a:ext uri="{FF2B5EF4-FFF2-40B4-BE49-F238E27FC236}">
                <a16:creationId xmlns:a16="http://schemas.microsoft.com/office/drawing/2014/main" id="{B5D7BB21-21F2-408B-B25D-852585627EE4}"/>
              </a:ext>
            </a:extLst>
          </p:cNvPr>
          <p:cNvSpPr txBox="1"/>
          <p:nvPr/>
        </p:nvSpPr>
        <p:spPr>
          <a:xfrm>
            <a:off x="4706682" y="1146167"/>
            <a:ext cx="619432" cy="276999"/>
          </a:xfrm>
          <a:prstGeom prst="rect">
            <a:avLst/>
          </a:prstGeom>
          <a:noFill/>
        </p:spPr>
        <p:txBody>
          <a:bodyPr wrap="square" rtlCol="0">
            <a:spAutoFit/>
          </a:bodyPr>
          <a:lstStyle/>
          <a:p>
            <a:r>
              <a:rPr lang="en-US" sz="1200" dirty="0">
                <a:solidFill>
                  <a:schemeClr val="bg1">
                    <a:lumMod val="75000"/>
                  </a:schemeClr>
                </a:solidFill>
              </a:rPr>
              <a:t>Bonny</a:t>
            </a:r>
            <a:r>
              <a:rPr lang="en-US" sz="1000" dirty="0"/>
              <a:t> </a:t>
            </a:r>
          </a:p>
        </p:txBody>
      </p:sp>
      <p:sp>
        <p:nvSpPr>
          <p:cNvPr id="14" name="文字方塊 13">
            <a:extLst>
              <a:ext uri="{FF2B5EF4-FFF2-40B4-BE49-F238E27FC236}">
                <a16:creationId xmlns:a16="http://schemas.microsoft.com/office/drawing/2014/main" id="{020B394B-BC20-47A4-9ED8-64F0289A5A8E}"/>
              </a:ext>
            </a:extLst>
          </p:cNvPr>
          <p:cNvSpPr txBox="1"/>
          <p:nvPr/>
        </p:nvSpPr>
        <p:spPr>
          <a:xfrm>
            <a:off x="10704676" y="1144841"/>
            <a:ext cx="619432" cy="276999"/>
          </a:xfrm>
          <a:prstGeom prst="rect">
            <a:avLst/>
          </a:prstGeom>
          <a:noFill/>
        </p:spPr>
        <p:txBody>
          <a:bodyPr wrap="square" rtlCol="0">
            <a:spAutoFit/>
          </a:bodyPr>
          <a:lstStyle/>
          <a:p>
            <a:r>
              <a:rPr lang="en-US" sz="1200" dirty="0">
                <a:solidFill>
                  <a:schemeClr val="bg1">
                    <a:lumMod val="75000"/>
                  </a:schemeClr>
                </a:solidFill>
              </a:rPr>
              <a:t>Bonny</a:t>
            </a:r>
            <a:r>
              <a:rPr lang="en-US" sz="1000" dirty="0"/>
              <a:t> </a:t>
            </a:r>
          </a:p>
        </p:txBody>
      </p:sp>
    </p:spTree>
    <p:extLst>
      <p:ext uri="{BB962C8B-B14F-4D97-AF65-F5344CB8AC3E}">
        <p14:creationId xmlns:p14="http://schemas.microsoft.com/office/powerpoint/2010/main" val="236107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研究動機 ：</a:t>
            </a:r>
            <a:br>
              <a:rPr lang="en-US" altLang="zh-TW" b="1" dirty="0"/>
            </a:br>
            <a:r>
              <a:rPr lang="zh-TW" altLang="en-US" b="1" dirty="0"/>
              <a:t>      </a:t>
            </a:r>
            <a:r>
              <a:rPr lang="zh-TW" altLang="en-US" dirty="0"/>
              <a:t> </a:t>
            </a:r>
            <a:r>
              <a:rPr lang="zh-TW" altLang="en-US" sz="2700" dirty="0"/>
              <a:t>消息面對股價造成的影響</a:t>
            </a:r>
          </a:p>
        </p:txBody>
      </p:sp>
      <p:sp>
        <p:nvSpPr>
          <p:cNvPr id="19" name="投影片編號版面配置區 16"/>
          <p:cNvSpPr>
            <a:spLocks noGrp="1"/>
          </p:cNvSpPr>
          <p:nvPr>
            <p:ph type="sldNum" sz="quarter" idx="12"/>
          </p:nvPr>
        </p:nvSpPr>
        <p:spPr>
          <a:xfrm>
            <a:off x="8966201" y="6466112"/>
            <a:ext cx="2743200" cy="281437"/>
          </a:xfrm>
        </p:spPr>
        <p:txBody>
          <a:bodyPr/>
          <a:lstStyle/>
          <a:p>
            <a:fld id="{6E18DBF4-37B7-4C4F-9728-A1C100B177EE}" type="slidenum">
              <a:rPr lang="en-US" smtClean="0"/>
              <a:pPr/>
              <a:t>17</a:t>
            </a:fld>
            <a:endParaRPr 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6" y="1491317"/>
            <a:ext cx="5228856" cy="5256232"/>
          </a:xfrm>
          <a:prstGeom prst="rect">
            <a:avLst/>
          </a:prstGeom>
        </p:spPr>
      </p:pic>
      <p:sp>
        <p:nvSpPr>
          <p:cNvPr id="8" name="文字方塊 7"/>
          <p:cNvSpPr txBox="1"/>
          <p:nvPr/>
        </p:nvSpPr>
        <p:spPr>
          <a:xfrm>
            <a:off x="6335144" y="3314333"/>
            <a:ext cx="5374257" cy="646331"/>
          </a:xfrm>
          <a:prstGeom prst="rect">
            <a:avLst/>
          </a:prstGeom>
          <a:noFill/>
        </p:spPr>
        <p:txBody>
          <a:bodyPr wrap="square" rtlCol="0">
            <a:spAutoFit/>
          </a:bodyPr>
          <a:lstStyle/>
          <a:p>
            <a:r>
              <a:rPr lang="zh-TW" altLang="en-US" b="1" dirty="0"/>
              <a:t>於是，便開始了以台積電為範例，透過文字探勘進行股價預測的專題</a:t>
            </a:r>
            <a:r>
              <a:rPr lang="en-US" altLang="zh-TW" b="1" dirty="0"/>
              <a:t>……</a:t>
            </a:r>
            <a:endParaRPr lang="zh-TW" altLang="en-US" b="1" dirty="0"/>
          </a:p>
        </p:txBody>
      </p:sp>
      <p:pic>
        <p:nvPicPr>
          <p:cNvPr id="6" name="圖片 5">
            <a:extLst>
              <a:ext uri="{FF2B5EF4-FFF2-40B4-BE49-F238E27FC236}">
                <a16:creationId xmlns:a16="http://schemas.microsoft.com/office/drawing/2014/main" id="{DF3BCC99-7A7C-43AA-808C-D5859AFED40C}"/>
              </a:ext>
            </a:extLst>
          </p:cNvPr>
          <p:cNvPicPr>
            <a:picLocks noChangeAspect="1"/>
          </p:cNvPicPr>
          <p:nvPr/>
        </p:nvPicPr>
        <p:blipFill>
          <a:blip r:embed="rId3"/>
          <a:stretch>
            <a:fillRect/>
          </a:stretch>
        </p:blipFill>
        <p:spPr>
          <a:xfrm>
            <a:off x="5763063" y="1503675"/>
            <a:ext cx="572081" cy="612227"/>
          </a:xfrm>
          <a:prstGeom prst="rect">
            <a:avLst/>
          </a:prstGeom>
        </p:spPr>
      </p:pic>
      <p:sp>
        <p:nvSpPr>
          <p:cNvPr id="7" name="Footer Placeholder 4">
            <a:extLst>
              <a:ext uri="{FF2B5EF4-FFF2-40B4-BE49-F238E27FC236}">
                <a16:creationId xmlns:a16="http://schemas.microsoft.com/office/drawing/2014/main" id="{608511A2-816B-4E25-9E6B-735875EB354F}"/>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
        <p:nvSpPr>
          <p:cNvPr id="9" name="文字方塊 8">
            <a:extLst>
              <a:ext uri="{FF2B5EF4-FFF2-40B4-BE49-F238E27FC236}">
                <a16:creationId xmlns:a16="http://schemas.microsoft.com/office/drawing/2014/main" id="{2C0AB499-340E-474C-BD1F-38C4449D84C3}"/>
              </a:ext>
            </a:extLst>
          </p:cNvPr>
          <p:cNvSpPr txBox="1"/>
          <p:nvPr/>
        </p:nvSpPr>
        <p:spPr>
          <a:xfrm>
            <a:off x="5007078" y="1226676"/>
            <a:ext cx="619432" cy="276999"/>
          </a:xfrm>
          <a:prstGeom prst="rect">
            <a:avLst/>
          </a:prstGeom>
          <a:noFill/>
        </p:spPr>
        <p:txBody>
          <a:bodyPr wrap="square" rtlCol="0">
            <a:spAutoFit/>
          </a:bodyPr>
          <a:lstStyle/>
          <a:p>
            <a:r>
              <a:rPr lang="en-US" sz="1200" dirty="0">
                <a:solidFill>
                  <a:schemeClr val="bg1">
                    <a:lumMod val="75000"/>
                  </a:schemeClr>
                </a:solidFill>
              </a:rPr>
              <a:t>Bonny</a:t>
            </a:r>
            <a:r>
              <a:rPr lang="en-US" sz="1000" dirty="0"/>
              <a:t> </a:t>
            </a:r>
          </a:p>
        </p:txBody>
      </p:sp>
    </p:spTree>
    <p:extLst>
      <p:ext uri="{BB962C8B-B14F-4D97-AF65-F5344CB8AC3E}">
        <p14:creationId xmlns:p14="http://schemas.microsoft.com/office/powerpoint/2010/main" val="138778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noAutofit/>
          </a:bodyPr>
          <a:lstStyle/>
          <a:p>
            <a:r>
              <a:rPr lang="zh-TW" altLang="en-US" sz="4000" b="1" dirty="0"/>
              <a:t>架構圖</a:t>
            </a:r>
            <a:endParaRPr lang="en-US" sz="4000" b="1" dirty="0"/>
          </a:p>
        </p:txBody>
      </p:sp>
      <p:sp>
        <p:nvSpPr>
          <p:cNvPr id="69" name="Text Placeholder 68"/>
          <p:cNvSpPr>
            <a:spLocks noGrp="1"/>
          </p:cNvSpPr>
          <p:nvPr>
            <p:ph type="body" sz="quarter" idx="48"/>
          </p:nvPr>
        </p:nvSpPr>
        <p:spPr>
          <a:xfrm>
            <a:off x="10310234" y="3416619"/>
            <a:ext cx="1782428" cy="719171"/>
          </a:xfrm>
        </p:spPr>
        <p:txBody>
          <a:bodyPr/>
          <a:lstStyle/>
          <a:p>
            <a:r>
              <a:rPr lang="zh-TW" altLang="en-US" sz="1800" dirty="0"/>
              <a:t>買賣</a:t>
            </a:r>
            <a:endParaRPr lang="en-US" altLang="zh-TW" sz="1800" dirty="0"/>
          </a:p>
          <a:p>
            <a:r>
              <a:rPr lang="zh-TW" altLang="en-US" sz="1800" dirty="0"/>
              <a:t>策略建議</a:t>
            </a:r>
            <a:endParaRPr lang="en-US" sz="1800" b="0" cap="none" dirty="0"/>
          </a:p>
        </p:txBody>
      </p:sp>
      <p:sp>
        <p:nvSpPr>
          <p:cNvPr id="70" name="Text Placeholder 69"/>
          <p:cNvSpPr>
            <a:spLocks noGrp="1"/>
          </p:cNvSpPr>
          <p:nvPr>
            <p:ph type="body" sz="quarter" idx="49"/>
          </p:nvPr>
        </p:nvSpPr>
        <p:spPr>
          <a:xfrm>
            <a:off x="180666" y="5680344"/>
            <a:ext cx="1782221" cy="709988"/>
          </a:xfrm>
          <a:ln>
            <a:solidFill>
              <a:schemeClr val="tx2"/>
            </a:solidFill>
          </a:ln>
        </p:spPr>
        <p:txBody>
          <a:bodyPr>
            <a:normAutofit/>
          </a:bodyPr>
          <a:lstStyle/>
          <a:p>
            <a:r>
              <a:rPr lang="zh-TW" altLang="en-US" sz="1200" b="1" dirty="0">
                <a:solidFill>
                  <a:schemeClr val="tx1"/>
                </a:solidFill>
              </a:rPr>
              <a:t>股價分時資料</a:t>
            </a:r>
            <a:endParaRPr lang="en-US" altLang="zh-TW" sz="1200" b="1" dirty="0">
              <a:solidFill>
                <a:schemeClr val="tx1"/>
              </a:solidFill>
            </a:endParaRPr>
          </a:p>
          <a:p>
            <a:pPr marL="0" indent="0">
              <a:buNone/>
            </a:pPr>
            <a:r>
              <a:rPr lang="zh-TW" altLang="en-US" sz="1200" b="1" dirty="0">
                <a:solidFill>
                  <a:schemeClr val="tx1"/>
                </a:solidFill>
              </a:rPr>
              <a:t>      </a:t>
            </a:r>
            <a:r>
              <a:rPr lang="en-US" altLang="zh-TW" sz="1200" b="1" dirty="0">
                <a:solidFill>
                  <a:schemeClr val="tx1"/>
                </a:solidFill>
              </a:rPr>
              <a:t>(XQ)</a:t>
            </a:r>
            <a:endParaRPr lang="en-US" sz="1200" b="1" dirty="0">
              <a:solidFill>
                <a:schemeClr val="tx1"/>
              </a:solidFill>
            </a:endParaRPr>
          </a:p>
        </p:txBody>
      </p:sp>
      <p:sp>
        <p:nvSpPr>
          <p:cNvPr id="71" name="Text Placeholder 70"/>
          <p:cNvSpPr>
            <a:spLocks noGrp="1"/>
          </p:cNvSpPr>
          <p:nvPr>
            <p:ph type="body" sz="quarter" idx="50"/>
          </p:nvPr>
        </p:nvSpPr>
        <p:spPr>
          <a:xfrm>
            <a:off x="592955" y="4840214"/>
            <a:ext cx="2026849" cy="556192"/>
          </a:xfrm>
          <a:ln>
            <a:solidFill>
              <a:schemeClr val="tx2"/>
            </a:solidFill>
          </a:ln>
        </p:spPr>
        <p:txBody>
          <a:bodyPr>
            <a:noAutofit/>
          </a:bodyPr>
          <a:lstStyle/>
          <a:p>
            <a:r>
              <a:rPr lang="zh-TW" altLang="en-US" sz="1200" b="1" dirty="0">
                <a:solidFill>
                  <a:schemeClr val="tx1"/>
                </a:solidFill>
              </a:rPr>
              <a:t>技術指標資料</a:t>
            </a:r>
            <a:endParaRPr lang="en-US" altLang="zh-TW" sz="1200" b="1" dirty="0">
              <a:solidFill>
                <a:schemeClr val="tx1"/>
              </a:solidFill>
            </a:endParaRPr>
          </a:p>
          <a:p>
            <a:pPr marL="0" indent="0">
              <a:buNone/>
            </a:pPr>
            <a:r>
              <a:rPr lang="zh-TW" altLang="en-US" sz="1200" b="1" dirty="0">
                <a:solidFill>
                  <a:schemeClr val="tx1"/>
                </a:solidFill>
              </a:rPr>
              <a:t>       </a:t>
            </a:r>
            <a:r>
              <a:rPr lang="en-US" altLang="zh-TW" sz="1200" b="1" dirty="0">
                <a:solidFill>
                  <a:schemeClr val="tx1"/>
                </a:solidFill>
              </a:rPr>
              <a:t>(</a:t>
            </a:r>
            <a:r>
              <a:rPr lang="zh-TW" altLang="en-US" sz="1200" b="1" dirty="0">
                <a:solidFill>
                  <a:schemeClr val="tx1"/>
                </a:solidFill>
              </a:rPr>
              <a:t>漲跌幅</a:t>
            </a:r>
            <a:r>
              <a:rPr lang="en-US" altLang="zh-TW" sz="1200" b="1" dirty="0">
                <a:solidFill>
                  <a:schemeClr val="tx1"/>
                </a:solidFill>
              </a:rPr>
              <a:t>)(</a:t>
            </a:r>
            <a:r>
              <a:rPr lang="zh-TW" altLang="en-US" sz="1200" b="1" dirty="0">
                <a:solidFill>
                  <a:schemeClr val="tx1"/>
                </a:solidFill>
              </a:rPr>
              <a:t>成交量</a:t>
            </a:r>
            <a:r>
              <a:rPr lang="en-US" altLang="zh-TW" sz="1200" b="1" dirty="0">
                <a:solidFill>
                  <a:schemeClr val="tx1"/>
                </a:solidFill>
              </a:rPr>
              <a:t>)</a:t>
            </a:r>
            <a:endParaRPr lang="en-US" sz="1200" b="1" dirty="0">
              <a:solidFill>
                <a:schemeClr val="tx1"/>
              </a:solidFill>
            </a:endParaRPr>
          </a:p>
        </p:txBody>
      </p:sp>
      <p:sp>
        <p:nvSpPr>
          <p:cNvPr id="73" name="Text Placeholder 72"/>
          <p:cNvSpPr>
            <a:spLocks noGrp="1"/>
          </p:cNvSpPr>
          <p:nvPr>
            <p:ph type="body" sz="quarter" idx="52"/>
          </p:nvPr>
        </p:nvSpPr>
        <p:spPr>
          <a:xfrm rot="18900000">
            <a:off x="1932236" y="4808015"/>
            <a:ext cx="2768298" cy="707133"/>
          </a:xfrm>
        </p:spPr>
        <p:txBody>
          <a:bodyPr/>
          <a:lstStyle/>
          <a:p>
            <a:r>
              <a:rPr lang="zh-TW" altLang="en-US" dirty="0"/>
              <a:t>股價計算模組</a:t>
            </a:r>
            <a:endParaRPr lang="en-US" b="0" cap="none" dirty="0"/>
          </a:p>
        </p:txBody>
      </p:sp>
      <p:sp>
        <p:nvSpPr>
          <p:cNvPr id="2" name="Text Placeholder 1"/>
          <p:cNvSpPr>
            <a:spLocks noGrp="1"/>
          </p:cNvSpPr>
          <p:nvPr>
            <p:ph type="body" sz="quarter" idx="53"/>
          </p:nvPr>
        </p:nvSpPr>
        <p:spPr>
          <a:xfrm rot="2700000">
            <a:off x="2141830" y="2052529"/>
            <a:ext cx="2489728" cy="719061"/>
          </a:xfrm>
        </p:spPr>
        <p:txBody>
          <a:bodyPr/>
          <a:lstStyle/>
          <a:p>
            <a:r>
              <a:rPr lang="zh-TW" altLang="en-US" dirty="0"/>
              <a:t>文字處理模組</a:t>
            </a:r>
            <a:endParaRPr lang="en-US" dirty="0"/>
          </a:p>
        </p:txBody>
      </p:sp>
      <p:sp>
        <p:nvSpPr>
          <p:cNvPr id="6" name="Text Placeholder 5"/>
          <p:cNvSpPr>
            <a:spLocks noGrp="1"/>
          </p:cNvSpPr>
          <p:nvPr>
            <p:ph type="body" sz="quarter" idx="54"/>
          </p:nvPr>
        </p:nvSpPr>
        <p:spPr>
          <a:xfrm>
            <a:off x="1087908" y="1641383"/>
            <a:ext cx="1164308" cy="556191"/>
          </a:xfrm>
          <a:ln>
            <a:solidFill>
              <a:schemeClr val="tx2"/>
            </a:solidFill>
          </a:ln>
        </p:spPr>
        <p:txBody>
          <a:bodyPr>
            <a:normAutofit/>
          </a:bodyPr>
          <a:lstStyle/>
          <a:p>
            <a:pPr marL="0" indent="0">
              <a:buNone/>
            </a:pPr>
            <a:endParaRPr lang="en-US" altLang="zh-TW" dirty="0"/>
          </a:p>
          <a:p>
            <a:endParaRPr lang="en-US" dirty="0"/>
          </a:p>
        </p:txBody>
      </p:sp>
      <p:sp>
        <p:nvSpPr>
          <p:cNvPr id="7" name="Text Placeholder 6"/>
          <p:cNvSpPr>
            <a:spLocks noGrp="1"/>
          </p:cNvSpPr>
          <p:nvPr>
            <p:ph type="body" sz="quarter" idx="55"/>
          </p:nvPr>
        </p:nvSpPr>
        <p:spPr>
          <a:xfrm>
            <a:off x="1057639" y="2327129"/>
            <a:ext cx="1633356" cy="410414"/>
          </a:xfrm>
          <a:ln>
            <a:solidFill>
              <a:schemeClr val="tx2"/>
            </a:solidFill>
          </a:ln>
        </p:spPr>
        <p:txBody>
          <a:bodyPr>
            <a:normAutofit/>
          </a:bodyPr>
          <a:lstStyle/>
          <a:p>
            <a:r>
              <a:rPr lang="zh-TW" altLang="en-US" sz="1200" b="1" dirty="0">
                <a:solidFill>
                  <a:schemeClr val="tx1"/>
                </a:solidFill>
              </a:rPr>
              <a:t>新聞詞彙萃取</a:t>
            </a:r>
            <a:endParaRPr lang="en-US" sz="1200" b="1" dirty="0">
              <a:solidFill>
                <a:schemeClr val="tx1"/>
              </a:solidFill>
            </a:endParaRPr>
          </a:p>
        </p:txBody>
      </p:sp>
      <p:sp>
        <p:nvSpPr>
          <p:cNvPr id="8" name="Text Placeholder 7"/>
          <p:cNvSpPr>
            <a:spLocks noGrp="1"/>
          </p:cNvSpPr>
          <p:nvPr>
            <p:ph type="body" sz="quarter" idx="56"/>
          </p:nvPr>
        </p:nvSpPr>
        <p:spPr>
          <a:xfrm>
            <a:off x="1323366" y="2867169"/>
            <a:ext cx="1857700" cy="469512"/>
          </a:xfrm>
          <a:ln>
            <a:solidFill>
              <a:schemeClr val="tx2"/>
            </a:solidFill>
          </a:ln>
        </p:spPr>
        <p:txBody>
          <a:bodyPr>
            <a:normAutofit/>
          </a:bodyPr>
          <a:lstStyle/>
          <a:p>
            <a:r>
              <a:rPr lang="zh-TW" altLang="en-US" sz="1200" b="1" dirty="0">
                <a:solidFill>
                  <a:schemeClr val="tx1"/>
                </a:solidFill>
              </a:rPr>
              <a:t>新聞特徵詞</a:t>
            </a:r>
            <a:endParaRPr lang="en-US" sz="1200" b="1" dirty="0">
              <a:solidFill>
                <a:schemeClr val="tx1"/>
              </a:solidFill>
            </a:endParaRPr>
          </a:p>
        </p:txBody>
      </p:sp>
      <p:sp>
        <p:nvSpPr>
          <p:cNvPr id="68" name="Text Placeholder 67"/>
          <p:cNvSpPr>
            <a:spLocks noGrp="1"/>
          </p:cNvSpPr>
          <p:nvPr>
            <p:ph type="body" sz="quarter" idx="46"/>
          </p:nvPr>
        </p:nvSpPr>
        <p:spPr>
          <a:xfrm>
            <a:off x="5103327" y="3390212"/>
            <a:ext cx="1782428" cy="793304"/>
          </a:xfrm>
        </p:spPr>
        <p:txBody>
          <a:bodyPr/>
          <a:lstStyle/>
          <a:p>
            <a:r>
              <a:rPr lang="zh-TW" altLang="en-US" dirty="0"/>
              <a:t>新聞</a:t>
            </a:r>
            <a:endParaRPr lang="en-US" altLang="zh-TW" dirty="0"/>
          </a:p>
          <a:p>
            <a:r>
              <a:rPr lang="zh-TW" altLang="en-US" dirty="0"/>
              <a:t>類別標記</a:t>
            </a:r>
            <a:endParaRPr lang="en-US" dirty="0"/>
          </a:p>
        </p:txBody>
      </p:sp>
      <p:cxnSp>
        <p:nvCxnSpPr>
          <p:cNvPr id="80" name="Straight Arrow Connector 79"/>
          <p:cNvCxnSpPr/>
          <p:nvPr/>
        </p:nvCxnSpPr>
        <p:spPr>
          <a:xfrm>
            <a:off x="3191571" y="4482885"/>
            <a:ext cx="469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3191570" y="3095068"/>
            <a:ext cx="466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2690995" y="2528077"/>
            <a:ext cx="36144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2272035" y="1942174"/>
            <a:ext cx="26517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984567" y="5854550"/>
            <a:ext cx="26764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619805" y="5195302"/>
            <a:ext cx="36144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 Placeholder 71">
            <a:extLst>
              <a:ext uri="{FF2B5EF4-FFF2-40B4-BE49-F238E27FC236}">
                <a16:creationId xmlns:a16="http://schemas.microsoft.com/office/drawing/2014/main" id="{6C34BA04-EF54-48BB-8764-C214901B9C3F}"/>
              </a:ext>
            </a:extLst>
          </p:cNvPr>
          <p:cNvSpPr txBox="1">
            <a:spLocks/>
          </p:cNvSpPr>
          <p:nvPr/>
        </p:nvSpPr>
        <p:spPr>
          <a:xfrm>
            <a:off x="944288" y="4149587"/>
            <a:ext cx="2248141" cy="578675"/>
          </a:xfrm>
          <a:prstGeom prst="rect">
            <a:avLst/>
          </a:prstGeom>
          <a:solidFill>
            <a:schemeClr val="bg2">
              <a:lumMod val="20000"/>
              <a:lumOff val="80000"/>
            </a:schemeClr>
          </a:solidFill>
          <a:ln>
            <a:solidFill>
              <a:schemeClr val="tx2"/>
            </a:solidFill>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200" b="1" dirty="0">
                <a:solidFill>
                  <a:schemeClr val="tx1"/>
                </a:solidFill>
              </a:rPr>
              <a:t>類股、大盤指數</a:t>
            </a:r>
            <a:endParaRPr lang="en-US" altLang="zh-TW" sz="1200" b="1" dirty="0">
              <a:solidFill>
                <a:schemeClr val="tx1"/>
              </a:solidFill>
            </a:endParaRPr>
          </a:p>
          <a:p>
            <a:pPr marL="0" indent="0">
              <a:buNone/>
            </a:pPr>
            <a:r>
              <a:rPr lang="zh-TW" altLang="en-US" sz="1200" b="1" dirty="0">
                <a:solidFill>
                  <a:schemeClr val="tx1"/>
                </a:solidFill>
              </a:rPr>
              <a:t>    、</a:t>
            </a:r>
            <a:r>
              <a:rPr lang="en-US" altLang="zh-TW" sz="1200" b="1" dirty="0">
                <a:solidFill>
                  <a:schemeClr val="tx1"/>
                </a:solidFill>
              </a:rPr>
              <a:t>S&amp;P500</a:t>
            </a:r>
            <a:r>
              <a:rPr lang="zh-TW" altLang="en-US" sz="1200" b="1" dirty="0">
                <a:solidFill>
                  <a:schemeClr val="tx1"/>
                </a:solidFill>
              </a:rPr>
              <a:t>、費半比較指標</a:t>
            </a:r>
            <a:endParaRPr lang="en-US" sz="1200" b="1" dirty="0">
              <a:solidFill>
                <a:schemeClr val="tx1"/>
              </a:solidFill>
            </a:endParaRPr>
          </a:p>
        </p:txBody>
      </p:sp>
      <p:sp>
        <p:nvSpPr>
          <p:cNvPr id="89" name="Text Placeholder 67">
            <a:extLst>
              <a:ext uri="{FF2B5EF4-FFF2-40B4-BE49-F238E27FC236}">
                <a16:creationId xmlns:a16="http://schemas.microsoft.com/office/drawing/2014/main" id="{A1622DC2-1E21-4AB8-B641-24953389A59D}"/>
              </a:ext>
            </a:extLst>
          </p:cNvPr>
          <p:cNvSpPr txBox="1">
            <a:spLocks/>
          </p:cNvSpPr>
          <p:nvPr/>
        </p:nvSpPr>
        <p:spPr>
          <a:xfrm>
            <a:off x="6866022" y="3381613"/>
            <a:ext cx="1703845" cy="767974"/>
          </a:xfrm>
          <a:prstGeom prst="homePlate">
            <a:avLst/>
          </a:prstGeom>
          <a:solidFill>
            <a:schemeClr val="accent2"/>
          </a:solidFill>
          <a:ln>
            <a:noFill/>
          </a:ln>
        </p:spPr>
        <p:txBody>
          <a:bodyPr vert="horz" wrap="square" lIns="91440" tIns="45720" rIns="91440" bIns="45720" rtlCol="0" anchor="ctr">
            <a:noAutofit/>
          </a:bodyPr>
          <a:lstStyle>
            <a:lvl1pPr marL="228600" indent="-228600" algn="ctr" defTabSz="914400" rtl="0" eaLnBrk="1" latinLnBrk="0" hangingPunct="1">
              <a:lnSpc>
                <a:spcPct val="90000"/>
              </a:lnSpc>
              <a:spcBef>
                <a:spcPts val="1000"/>
              </a:spcBef>
              <a:buFont typeface="Arial" panose="020B0604020202020204" pitchFamily="34" charset="0"/>
              <a:buNone/>
              <a:defRPr lang="en-US" sz="1800" b="1" kern="1200" cap="none"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訓練</a:t>
            </a:r>
            <a:endParaRPr lang="en-US" altLang="zh-TW" dirty="0"/>
          </a:p>
          <a:p>
            <a:r>
              <a:rPr lang="zh-TW" altLang="en-US" dirty="0"/>
              <a:t>分類模型</a:t>
            </a:r>
          </a:p>
        </p:txBody>
      </p:sp>
      <p:sp>
        <p:nvSpPr>
          <p:cNvPr id="90" name="Text Placeholder 67">
            <a:extLst>
              <a:ext uri="{FF2B5EF4-FFF2-40B4-BE49-F238E27FC236}">
                <a16:creationId xmlns:a16="http://schemas.microsoft.com/office/drawing/2014/main" id="{8598F3E8-6952-4BAF-B780-20A2F62340A3}"/>
              </a:ext>
            </a:extLst>
          </p:cNvPr>
          <p:cNvSpPr txBox="1">
            <a:spLocks/>
          </p:cNvSpPr>
          <p:nvPr/>
        </p:nvSpPr>
        <p:spPr>
          <a:xfrm>
            <a:off x="8550925" y="3390212"/>
            <a:ext cx="1759310" cy="767974"/>
          </a:xfrm>
          <a:prstGeom prst="homePlate">
            <a:avLst/>
          </a:prstGeom>
          <a:solidFill>
            <a:schemeClr val="accent2"/>
          </a:solidFill>
          <a:ln>
            <a:noFill/>
          </a:ln>
        </p:spPr>
        <p:txBody>
          <a:bodyPr vert="horz" wrap="square" lIns="91440" tIns="45720" rIns="91440" bIns="45720" rtlCol="0" anchor="ctr">
            <a:noAutofit/>
          </a:bodyPr>
          <a:lstStyle>
            <a:lvl1pPr marL="228600" indent="-228600" algn="ctr" defTabSz="914400" rtl="0" eaLnBrk="1" latinLnBrk="0" hangingPunct="1">
              <a:lnSpc>
                <a:spcPct val="90000"/>
              </a:lnSpc>
              <a:spcBef>
                <a:spcPts val="1000"/>
              </a:spcBef>
              <a:buFont typeface="Arial" panose="020B0604020202020204" pitchFamily="34" charset="0"/>
              <a:buNone/>
              <a:defRPr lang="en-US" sz="1800" b="1" kern="1200" cap="none"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預測</a:t>
            </a:r>
            <a:endParaRPr lang="en-US" altLang="zh-TW" dirty="0"/>
          </a:p>
          <a:p>
            <a:r>
              <a:rPr lang="zh-TW" altLang="en-US" dirty="0"/>
              <a:t>股價趨勢</a:t>
            </a:r>
          </a:p>
        </p:txBody>
      </p:sp>
      <p:sp>
        <p:nvSpPr>
          <p:cNvPr id="92" name="Text Placeholder 5">
            <a:extLst>
              <a:ext uri="{FF2B5EF4-FFF2-40B4-BE49-F238E27FC236}">
                <a16:creationId xmlns:a16="http://schemas.microsoft.com/office/drawing/2014/main" id="{BE9742B9-523A-4790-90CC-F7CB45E75099}"/>
              </a:ext>
            </a:extLst>
          </p:cNvPr>
          <p:cNvSpPr txBox="1">
            <a:spLocks/>
          </p:cNvSpPr>
          <p:nvPr/>
        </p:nvSpPr>
        <p:spPr>
          <a:xfrm>
            <a:off x="462417" y="1492409"/>
            <a:ext cx="1633356" cy="556191"/>
          </a:xfrm>
          <a:prstGeom prst="rect">
            <a:avLst/>
          </a:prstGeom>
          <a:solidFill>
            <a:schemeClr val="bg2">
              <a:lumMod val="20000"/>
              <a:lumOff val="80000"/>
            </a:schemeClr>
          </a:solidFill>
          <a:ln>
            <a:solidFill>
              <a:schemeClr val="tx2"/>
            </a:solidFill>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200" b="1" dirty="0">
                <a:solidFill>
                  <a:schemeClr val="tx1"/>
                </a:solidFill>
              </a:rPr>
              <a:t>新聞文件</a:t>
            </a:r>
          </a:p>
          <a:p>
            <a:pPr marL="0" indent="0">
              <a:buFont typeface="Arial" panose="020B0604020202020204" pitchFamily="34" charset="0"/>
              <a:buNone/>
            </a:pPr>
            <a:r>
              <a:rPr lang="en-US" altLang="zh-TW" sz="1200" b="1" dirty="0">
                <a:solidFill>
                  <a:srgbClr val="FF0000"/>
                </a:solidFill>
              </a:rPr>
              <a:t>(</a:t>
            </a:r>
            <a:r>
              <a:rPr lang="zh-TW" altLang="en-US" sz="1200" b="1" dirty="0">
                <a:solidFill>
                  <a:srgbClr val="FF0000"/>
                </a:solidFill>
              </a:rPr>
              <a:t>訓練用</a:t>
            </a:r>
            <a:r>
              <a:rPr lang="en-US" altLang="zh-TW" sz="1200" b="1" dirty="0">
                <a:solidFill>
                  <a:srgbClr val="FF0000"/>
                </a:solidFill>
              </a:rPr>
              <a:t>)</a:t>
            </a:r>
            <a:r>
              <a:rPr lang="en-US" altLang="zh-TW" sz="1200" b="1" dirty="0">
                <a:solidFill>
                  <a:schemeClr val="tx1"/>
                </a:solidFill>
              </a:rPr>
              <a:t>(</a:t>
            </a:r>
            <a:r>
              <a:rPr lang="zh-TW" altLang="en-US" sz="1200" b="1" dirty="0">
                <a:solidFill>
                  <a:schemeClr val="tx1"/>
                </a:solidFill>
              </a:rPr>
              <a:t>中時電子報</a:t>
            </a:r>
            <a:r>
              <a:rPr lang="en-US" altLang="zh-TW" sz="1200" b="1" dirty="0">
                <a:solidFill>
                  <a:schemeClr val="tx1"/>
                </a:solidFill>
              </a:rPr>
              <a:t>)</a:t>
            </a:r>
          </a:p>
          <a:p>
            <a:pPr marL="0" indent="0">
              <a:buFont typeface="Arial" panose="020B0604020202020204" pitchFamily="34" charset="0"/>
              <a:buNone/>
            </a:pPr>
            <a:endParaRPr lang="zh-TW" altLang="en-US" sz="1200" dirty="0"/>
          </a:p>
          <a:p>
            <a:endParaRPr lang="zh-TW" altLang="en-US" sz="1200" dirty="0"/>
          </a:p>
        </p:txBody>
      </p:sp>
      <p:sp>
        <p:nvSpPr>
          <p:cNvPr id="94" name="Text Placeholder 5">
            <a:extLst>
              <a:ext uri="{FF2B5EF4-FFF2-40B4-BE49-F238E27FC236}">
                <a16:creationId xmlns:a16="http://schemas.microsoft.com/office/drawing/2014/main" id="{6040BDE7-A6C9-4ADE-8676-15CF93AEFE51}"/>
              </a:ext>
            </a:extLst>
          </p:cNvPr>
          <p:cNvSpPr txBox="1">
            <a:spLocks/>
          </p:cNvSpPr>
          <p:nvPr/>
        </p:nvSpPr>
        <p:spPr>
          <a:xfrm>
            <a:off x="8354031" y="2549499"/>
            <a:ext cx="1164308" cy="556191"/>
          </a:xfrm>
          <a:prstGeom prst="rect">
            <a:avLst/>
          </a:prstGeom>
          <a:solidFill>
            <a:schemeClr val="bg2">
              <a:lumMod val="20000"/>
              <a:lumOff val="80000"/>
            </a:schemeClr>
          </a:solidFill>
          <a:ln>
            <a:solidFill>
              <a:schemeClr val="tx2"/>
            </a:solidFill>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TW" altLang="en-US" dirty="0"/>
          </a:p>
          <a:p>
            <a:endParaRPr lang="zh-TW" altLang="en-US" dirty="0"/>
          </a:p>
        </p:txBody>
      </p:sp>
      <p:sp>
        <p:nvSpPr>
          <p:cNvPr id="93" name="Text Placeholder 5">
            <a:extLst>
              <a:ext uri="{FF2B5EF4-FFF2-40B4-BE49-F238E27FC236}">
                <a16:creationId xmlns:a16="http://schemas.microsoft.com/office/drawing/2014/main" id="{2097702C-66A7-43DF-A8EC-E9893E207AC7}"/>
              </a:ext>
            </a:extLst>
          </p:cNvPr>
          <p:cNvSpPr txBox="1">
            <a:spLocks/>
          </p:cNvSpPr>
          <p:nvPr/>
        </p:nvSpPr>
        <p:spPr>
          <a:xfrm>
            <a:off x="7775153" y="2382609"/>
            <a:ext cx="1605621" cy="586238"/>
          </a:xfrm>
          <a:prstGeom prst="rect">
            <a:avLst/>
          </a:prstGeom>
          <a:solidFill>
            <a:schemeClr val="bg2">
              <a:lumMod val="20000"/>
              <a:lumOff val="80000"/>
            </a:schemeClr>
          </a:solidFill>
          <a:ln>
            <a:solidFill>
              <a:schemeClr val="tx2"/>
            </a:solidFill>
          </a:ln>
        </p:spPr>
        <p:txBody>
          <a:bodyPr vert="horz" lIns="91440" tIns="91440" rIns="91440" bIns="9144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b="1" dirty="0">
                <a:solidFill>
                  <a:schemeClr val="tx1"/>
                </a:solidFill>
              </a:rPr>
              <a:t>新聞文件</a:t>
            </a:r>
          </a:p>
          <a:p>
            <a:pPr marL="0" indent="0">
              <a:buFont typeface="Arial" panose="020B0604020202020204" pitchFamily="34" charset="0"/>
              <a:buNone/>
            </a:pPr>
            <a:r>
              <a:rPr lang="en-US" altLang="zh-TW" sz="4800" b="1" dirty="0">
                <a:solidFill>
                  <a:srgbClr val="FF0000"/>
                </a:solidFill>
              </a:rPr>
              <a:t>(</a:t>
            </a:r>
            <a:r>
              <a:rPr lang="zh-TW" altLang="en-US" sz="4800" b="1" dirty="0">
                <a:solidFill>
                  <a:srgbClr val="FF0000"/>
                </a:solidFill>
              </a:rPr>
              <a:t>測試用</a:t>
            </a:r>
            <a:r>
              <a:rPr lang="en-US" altLang="zh-TW" sz="4800" b="1" dirty="0">
                <a:solidFill>
                  <a:srgbClr val="FF0000"/>
                </a:solidFill>
              </a:rPr>
              <a:t>)</a:t>
            </a:r>
            <a:r>
              <a:rPr lang="en-US" altLang="zh-TW" sz="4800" b="1" dirty="0">
                <a:solidFill>
                  <a:schemeClr val="tx1"/>
                </a:solidFill>
              </a:rPr>
              <a:t>(</a:t>
            </a:r>
            <a:r>
              <a:rPr lang="zh-TW" altLang="en-US" sz="4800" b="1" dirty="0">
                <a:solidFill>
                  <a:schemeClr val="tx1"/>
                </a:solidFill>
              </a:rPr>
              <a:t>中時電子報</a:t>
            </a:r>
            <a:r>
              <a:rPr lang="en-US" altLang="zh-TW" sz="4800" dirty="0">
                <a:solidFill>
                  <a:schemeClr val="tx1"/>
                </a:solidFill>
              </a:rPr>
              <a:t>)</a:t>
            </a:r>
          </a:p>
          <a:p>
            <a:pPr marL="0" indent="0">
              <a:buFont typeface="Arial" panose="020B0604020202020204" pitchFamily="34" charset="0"/>
              <a:buNone/>
            </a:pPr>
            <a:endParaRPr lang="zh-TW" altLang="en-US" dirty="0"/>
          </a:p>
          <a:p>
            <a:endParaRPr lang="zh-TW" altLang="en-US" dirty="0"/>
          </a:p>
        </p:txBody>
      </p:sp>
      <p:cxnSp>
        <p:nvCxnSpPr>
          <p:cNvPr id="96" name="Straight Arrow Connector 82">
            <a:extLst>
              <a:ext uri="{FF2B5EF4-FFF2-40B4-BE49-F238E27FC236}">
                <a16:creationId xmlns:a16="http://schemas.microsoft.com/office/drawing/2014/main" id="{13BF8360-B646-4AFC-AF6F-3E3A189D8C55}"/>
              </a:ext>
            </a:extLst>
          </p:cNvPr>
          <p:cNvCxnSpPr>
            <a:cxnSpLocks/>
            <a:endCxn id="90" idx="0"/>
          </p:cNvCxnSpPr>
          <p:nvPr/>
        </p:nvCxnSpPr>
        <p:spPr>
          <a:xfrm>
            <a:off x="9152021" y="3106763"/>
            <a:ext cx="86566" cy="283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1" name="圖形 110" descr="上升趨勢">
            <a:extLst>
              <a:ext uri="{FF2B5EF4-FFF2-40B4-BE49-F238E27FC236}">
                <a16:creationId xmlns:a16="http://schemas.microsoft.com/office/drawing/2014/main" id="{AB3A69E3-5663-4AC5-B645-B373EFE2CD4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439" y="5886008"/>
            <a:ext cx="602004" cy="602004"/>
          </a:xfrm>
          <a:prstGeom prst="rect">
            <a:avLst/>
          </a:prstGeom>
        </p:spPr>
      </p:pic>
      <p:sp>
        <p:nvSpPr>
          <p:cNvPr id="112" name="文字方塊 111">
            <a:extLst>
              <a:ext uri="{FF2B5EF4-FFF2-40B4-BE49-F238E27FC236}">
                <a16:creationId xmlns:a16="http://schemas.microsoft.com/office/drawing/2014/main" id="{0FCD8261-2E27-4526-921E-422370DCFB63}"/>
              </a:ext>
            </a:extLst>
          </p:cNvPr>
          <p:cNvSpPr txBox="1"/>
          <p:nvPr/>
        </p:nvSpPr>
        <p:spPr>
          <a:xfrm>
            <a:off x="10595429" y="4973739"/>
            <a:ext cx="1516742" cy="369332"/>
          </a:xfrm>
          <a:prstGeom prst="rect">
            <a:avLst/>
          </a:prstGeom>
          <a:noFill/>
        </p:spPr>
        <p:txBody>
          <a:bodyPr wrap="square" rtlCol="0">
            <a:spAutoFit/>
          </a:bodyPr>
          <a:lstStyle/>
          <a:p>
            <a:r>
              <a:rPr lang="zh-TW" altLang="en-US" b="1" dirty="0"/>
              <a:t>結果呈現</a:t>
            </a:r>
            <a:endParaRPr lang="en-US" b="1" dirty="0"/>
          </a:p>
        </p:txBody>
      </p:sp>
      <p:sp>
        <p:nvSpPr>
          <p:cNvPr id="113" name="文字方塊 112">
            <a:extLst>
              <a:ext uri="{FF2B5EF4-FFF2-40B4-BE49-F238E27FC236}">
                <a16:creationId xmlns:a16="http://schemas.microsoft.com/office/drawing/2014/main" id="{654B7B7E-4D51-49EF-9C47-45C6404F8871}"/>
              </a:ext>
            </a:extLst>
          </p:cNvPr>
          <p:cNvSpPr txBox="1"/>
          <p:nvPr/>
        </p:nvSpPr>
        <p:spPr>
          <a:xfrm>
            <a:off x="4905739" y="4973739"/>
            <a:ext cx="1516742" cy="369332"/>
          </a:xfrm>
          <a:prstGeom prst="rect">
            <a:avLst/>
          </a:prstGeom>
          <a:noFill/>
        </p:spPr>
        <p:txBody>
          <a:bodyPr wrap="square" rtlCol="0">
            <a:spAutoFit/>
          </a:bodyPr>
          <a:lstStyle/>
          <a:p>
            <a:r>
              <a:rPr lang="zh-TW" altLang="en-US" dirty="0"/>
              <a:t> </a:t>
            </a:r>
            <a:r>
              <a:rPr lang="zh-TW" altLang="en-US" b="1" dirty="0"/>
              <a:t>資料前處理</a:t>
            </a:r>
            <a:endParaRPr lang="en-US" b="1" dirty="0"/>
          </a:p>
        </p:txBody>
      </p:sp>
      <p:cxnSp>
        <p:nvCxnSpPr>
          <p:cNvPr id="115" name="直線接點 114">
            <a:extLst>
              <a:ext uri="{FF2B5EF4-FFF2-40B4-BE49-F238E27FC236}">
                <a16:creationId xmlns:a16="http://schemas.microsoft.com/office/drawing/2014/main" id="{96C0983F-B7DE-41D0-8170-5A1077623A93}"/>
              </a:ext>
            </a:extLst>
          </p:cNvPr>
          <p:cNvCxnSpPr>
            <a:cxnSpLocks/>
          </p:cNvCxnSpPr>
          <p:nvPr/>
        </p:nvCxnSpPr>
        <p:spPr>
          <a:xfrm>
            <a:off x="6783084" y="1942174"/>
            <a:ext cx="46447" cy="4020457"/>
          </a:xfrm>
          <a:prstGeom prst="line">
            <a:avLst/>
          </a:prstGeom>
          <a:ln w="571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5D93D47B-6EAC-4BFE-8247-4BAA33481AB1}"/>
              </a:ext>
            </a:extLst>
          </p:cNvPr>
          <p:cNvCxnSpPr>
            <a:cxnSpLocks/>
          </p:cNvCxnSpPr>
          <p:nvPr/>
        </p:nvCxnSpPr>
        <p:spPr>
          <a:xfrm>
            <a:off x="10184209" y="1919478"/>
            <a:ext cx="46447" cy="4020457"/>
          </a:xfrm>
          <a:prstGeom prst="line">
            <a:avLst/>
          </a:prstGeom>
          <a:ln w="571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Arrow Connector 82">
            <a:extLst>
              <a:ext uri="{FF2B5EF4-FFF2-40B4-BE49-F238E27FC236}">
                <a16:creationId xmlns:a16="http://schemas.microsoft.com/office/drawing/2014/main" id="{EC3EE841-2CCC-4CF9-AF8C-0C8E333CA028}"/>
              </a:ext>
            </a:extLst>
          </p:cNvPr>
          <p:cNvCxnSpPr>
            <a:cxnSpLocks/>
          </p:cNvCxnSpPr>
          <p:nvPr/>
        </p:nvCxnSpPr>
        <p:spPr>
          <a:xfrm flipH="1">
            <a:off x="7465385" y="4158186"/>
            <a:ext cx="29847" cy="80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a:extLst>
              <a:ext uri="{FF2B5EF4-FFF2-40B4-BE49-F238E27FC236}">
                <a16:creationId xmlns:a16="http://schemas.microsoft.com/office/drawing/2014/main" id="{BDFE180A-BF82-4443-B3EE-B9B2A7012624}"/>
              </a:ext>
            </a:extLst>
          </p:cNvPr>
          <p:cNvSpPr txBox="1"/>
          <p:nvPr/>
        </p:nvSpPr>
        <p:spPr>
          <a:xfrm>
            <a:off x="7079025" y="4973739"/>
            <a:ext cx="2817534" cy="1754326"/>
          </a:xfrm>
          <a:prstGeom prst="rect">
            <a:avLst/>
          </a:prstGeom>
          <a:noFill/>
        </p:spPr>
        <p:txBody>
          <a:bodyPr wrap="square" rtlCol="0">
            <a:spAutoFit/>
          </a:bodyPr>
          <a:lstStyle/>
          <a:p>
            <a:r>
              <a:rPr lang="zh-TW" altLang="en-US" dirty="0">
                <a:latin typeface="+mn-ea"/>
              </a:rPr>
              <a:t> </a:t>
            </a:r>
            <a:r>
              <a:rPr lang="en-US" altLang="zh-TW" b="1" dirty="0">
                <a:latin typeface="+mn-ea"/>
              </a:rPr>
              <a:t>1. XGBoost</a:t>
            </a:r>
          </a:p>
          <a:p>
            <a:r>
              <a:rPr lang="en-US" b="1" dirty="0">
                <a:latin typeface="+mn-ea"/>
              </a:rPr>
              <a:t> 2. GBDT</a:t>
            </a:r>
            <a:endParaRPr lang="en-US" altLang="zh-TW" b="1" dirty="0">
              <a:latin typeface="+mn-ea"/>
            </a:endParaRPr>
          </a:p>
          <a:p>
            <a:r>
              <a:rPr lang="en-US" b="1" dirty="0">
                <a:latin typeface="+mn-ea"/>
              </a:rPr>
              <a:t> 3. SVM</a:t>
            </a:r>
          </a:p>
          <a:p>
            <a:r>
              <a:rPr lang="en-US" b="1" dirty="0">
                <a:latin typeface="+mn-ea"/>
              </a:rPr>
              <a:t> 4. Random Forest</a:t>
            </a:r>
          </a:p>
          <a:p>
            <a:r>
              <a:rPr lang="en-US" altLang="zh-TW" b="1" dirty="0">
                <a:latin typeface="+mn-ea"/>
              </a:rPr>
              <a:t> 5. Voting</a:t>
            </a:r>
          </a:p>
          <a:p>
            <a:r>
              <a:rPr lang="en-US" dirty="0">
                <a:latin typeface="+mn-ea"/>
              </a:rPr>
              <a:t> </a:t>
            </a:r>
          </a:p>
        </p:txBody>
      </p:sp>
      <p:sp>
        <p:nvSpPr>
          <p:cNvPr id="125" name="文字方塊 124">
            <a:extLst>
              <a:ext uri="{FF2B5EF4-FFF2-40B4-BE49-F238E27FC236}">
                <a16:creationId xmlns:a16="http://schemas.microsoft.com/office/drawing/2014/main" id="{13E2C086-7383-4D09-96EC-B13DA09C52D1}"/>
              </a:ext>
            </a:extLst>
          </p:cNvPr>
          <p:cNvSpPr txBox="1"/>
          <p:nvPr/>
        </p:nvSpPr>
        <p:spPr>
          <a:xfrm>
            <a:off x="10230656" y="5421493"/>
            <a:ext cx="2126350" cy="369332"/>
          </a:xfrm>
          <a:prstGeom prst="rect">
            <a:avLst/>
          </a:prstGeom>
          <a:noFill/>
        </p:spPr>
        <p:txBody>
          <a:bodyPr wrap="square" rtlCol="0">
            <a:spAutoFit/>
          </a:bodyPr>
          <a:lstStyle/>
          <a:p>
            <a:r>
              <a:rPr lang="zh-TW" altLang="en-US" b="1" dirty="0"/>
              <a:t> 上漲  平盤  下跌</a:t>
            </a:r>
            <a:endParaRPr lang="en-US" b="1" dirty="0"/>
          </a:p>
        </p:txBody>
      </p:sp>
      <p:sp>
        <p:nvSpPr>
          <p:cNvPr id="3" name="向右箭號 2"/>
          <p:cNvSpPr/>
          <p:nvPr/>
        </p:nvSpPr>
        <p:spPr>
          <a:xfrm>
            <a:off x="2843601" y="3176533"/>
            <a:ext cx="2174346" cy="119989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TW" altLang="en-US" b="1" dirty="0"/>
              <a:t>新聞分類模組</a:t>
            </a:r>
          </a:p>
        </p:txBody>
      </p:sp>
      <p:sp>
        <p:nvSpPr>
          <p:cNvPr id="9" name="投影片編號版面配置區 8"/>
          <p:cNvSpPr>
            <a:spLocks noGrp="1"/>
          </p:cNvSpPr>
          <p:nvPr>
            <p:ph type="sldNum" sz="quarter" idx="12"/>
          </p:nvPr>
        </p:nvSpPr>
        <p:spPr/>
        <p:txBody>
          <a:bodyPr/>
          <a:lstStyle/>
          <a:p>
            <a:fld id="{6E18DBF4-37B7-4C4F-9728-A1C100B177EE}" type="slidenum">
              <a:rPr lang="en-US" smtClean="0"/>
              <a:pPr/>
              <a:t>18</a:t>
            </a:fld>
            <a:endParaRPr lang="en-US"/>
          </a:p>
        </p:txBody>
      </p:sp>
      <p:sp>
        <p:nvSpPr>
          <p:cNvPr id="38" name="Footer Placeholder 4">
            <a:extLst>
              <a:ext uri="{FF2B5EF4-FFF2-40B4-BE49-F238E27FC236}">
                <a16:creationId xmlns:a16="http://schemas.microsoft.com/office/drawing/2014/main" id="{6BA8DAA1-0F78-4228-9C2B-CAFA4639F864}"/>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224323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reeform 61">
            <a:extLst>
              <a:ext uri="{FF2B5EF4-FFF2-40B4-BE49-F238E27FC236}">
                <a16:creationId xmlns:a16="http://schemas.microsoft.com/office/drawing/2014/main" id="{681F9581-7166-4209-A767-1D936042E642}"/>
              </a:ext>
            </a:extLst>
          </p:cNvPr>
          <p:cNvSpPr/>
          <p:nvPr/>
        </p:nvSpPr>
        <p:spPr>
          <a:xfrm rot="5400000">
            <a:off x="8330209" y="3620454"/>
            <a:ext cx="2076958" cy="888032"/>
          </a:xfrm>
          <a:custGeom>
            <a:avLst/>
            <a:gdLst>
              <a:gd name="connsiteX0" fmla="*/ 0 w 1530095"/>
              <a:gd name="connsiteY0" fmla="*/ 1048272 h 1048272"/>
              <a:gd name="connsiteX1" fmla="*/ 76985 w 1530095"/>
              <a:gd name="connsiteY1" fmla="*/ 23205 h 1048272"/>
              <a:gd name="connsiteX2" fmla="*/ 187788 w 1530095"/>
              <a:gd name="connsiteY2" fmla="*/ 15578 h 1048272"/>
              <a:gd name="connsiteX3" fmla="*/ 765050 w 1530095"/>
              <a:gd name="connsiteY3" fmla="*/ 0 h 1048272"/>
              <a:gd name="connsiteX4" fmla="*/ 1342312 w 1530095"/>
              <a:gd name="connsiteY4" fmla="*/ 15578 h 1048272"/>
              <a:gd name="connsiteX5" fmla="*/ 1453110 w 1530095"/>
              <a:gd name="connsiteY5" fmla="*/ 23204 h 1048272"/>
              <a:gd name="connsiteX6" fmla="*/ 1530095 w 1530095"/>
              <a:gd name="connsiteY6" fmla="*/ 1048272 h 1048272"/>
              <a:gd name="connsiteX7" fmla="*/ 1480888 w 1530095"/>
              <a:gd name="connsiteY7" fmla="*/ 1043998 h 1048272"/>
              <a:gd name="connsiteX8" fmla="*/ 765048 w 1530095"/>
              <a:gd name="connsiteY8" fmla="*/ 1019858 h 1048272"/>
              <a:gd name="connsiteX9" fmla="*/ 49208 w 1530095"/>
              <a:gd name="connsiteY9" fmla="*/ 1043998 h 1048272"/>
              <a:gd name="connsiteX10" fmla="*/ 0 w 1530095"/>
              <a:gd name="connsiteY10" fmla="*/ 1048272 h 104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0095" h="1048272">
                <a:moveTo>
                  <a:pt x="0" y="1048272"/>
                </a:moveTo>
                <a:lnTo>
                  <a:pt x="76985" y="23205"/>
                </a:lnTo>
                <a:lnTo>
                  <a:pt x="187788" y="15578"/>
                </a:lnTo>
                <a:cubicBezTo>
                  <a:pt x="374248" y="5364"/>
                  <a:pt x="567309" y="0"/>
                  <a:pt x="765050" y="0"/>
                </a:cubicBezTo>
                <a:cubicBezTo>
                  <a:pt x="962790" y="0"/>
                  <a:pt x="1155851" y="5364"/>
                  <a:pt x="1342312" y="15578"/>
                </a:cubicBezTo>
                <a:lnTo>
                  <a:pt x="1453110" y="23204"/>
                </a:lnTo>
                <a:lnTo>
                  <a:pt x="1530095" y="1048272"/>
                </a:lnTo>
                <a:lnTo>
                  <a:pt x="1480888" y="1043998"/>
                </a:lnTo>
                <a:cubicBezTo>
                  <a:pt x="1252087" y="1028239"/>
                  <a:pt x="1012224" y="1019858"/>
                  <a:pt x="765048" y="1019858"/>
                </a:cubicBezTo>
                <a:cubicBezTo>
                  <a:pt x="517872" y="1019858"/>
                  <a:pt x="278009" y="1028239"/>
                  <a:pt x="49208" y="1043998"/>
                </a:cubicBezTo>
                <a:lnTo>
                  <a:pt x="0" y="1048272"/>
                </a:lnTo>
                <a:close/>
              </a:path>
            </a:pathLst>
          </a:cu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Autofit/>
          </a:bodyPr>
          <a:lstStyle/>
          <a:p>
            <a:r>
              <a:rPr lang="zh-TW" altLang="en-US" sz="4000" b="1" dirty="0">
                <a:latin typeface="微軟正黑體" panose="020B0604030504040204" pitchFamily="34" charset="-120"/>
                <a:ea typeface="微軟正黑體" panose="020B0604030504040204" pitchFamily="34" charset="-120"/>
              </a:rPr>
              <a:t>資料採礦的</a:t>
            </a:r>
            <a:r>
              <a:rPr lang="en-US" altLang="zh-TW" sz="4000" b="1" dirty="0">
                <a:latin typeface="微軟正黑體" panose="020B0604030504040204" pitchFamily="34" charset="-120"/>
                <a:ea typeface="微軟正黑體" panose="020B0604030504040204" pitchFamily="34" charset="-120"/>
              </a:rPr>
              <a:t>6</a:t>
            </a:r>
            <a:r>
              <a:rPr lang="zh-TW" altLang="en-US" sz="4000" b="1" dirty="0">
                <a:latin typeface="微軟正黑體" panose="020B0604030504040204" pitchFamily="34" charset="-120"/>
                <a:ea typeface="微軟正黑體" panose="020B0604030504040204" pitchFamily="34" charset="-120"/>
              </a:rPr>
              <a:t>大步驟</a:t>
            </a:r>
            <a:endParaRPr lang="en-US" sz="4000" b="1" dirty="0">
              <a:latin typeface="微軟正黑體" panose="020B0604030504040204" pitchFamily="34" charset="-120"/>
              <a:ea typeface="微軟正黑體" panose="020B0604030504040204" pitchFamily="34" charset="-120"/>
            </a:endParaRPr>
          </a:p>
        </p:txBody>
      </p:sp>
      <p:grpSp>
        <p:nvGrpSpPr>
          <p:cNvPr id="73" name="Group 72"/>
          <p:cNvGrpSpPr/>
          <p:nvPr/>
        </p:nvGrpSpPr>
        <p:grpSpPr>
          <a:xfrm>
            <a:off x="10487064" y="3195652"/>
            <a:ext cx="1163638" cy="1539875"/>
            <a:chOff x="5529263" y="2540001"/>
            <a:chExt cx="1163638" cy="1539875"/>
          </a:xfrm>
        </p:grpSpPr>
        <p:sp>
          <p:nvSpPr>
            <p:cNvPr id="74" name="Freeform 114"/>
            <p:cNvSpPr>
              <a:spLocks/>
            </p:cNvSpPr>
            <p:nvPr/>
          </p:nvSpPr>
          <p:spPr bwMode="auto">
            <a:xfrm>
              <a:off x="5529263" y="2540001"/>
              <a:ext cx="393700" cy="673100"/>
            </a:xfrm>
            <a:custGeom>
              <a:avLst/>
              <a:gdLst>
                <a:gd name="T0" fmla="*/ 820 w 993"/>
                <a:gd name="T1" fmla="*/ 1637 h 1697"/>
                <a:gd name="T2" fmla="*/ 577 w 993"/>
                <a:gd name="T3" fmla="*/ 1404 h 1697"/>
                <a:gd name="T4" fmla="*/ 378 w 993"/>
                <a:gd name="T5" fmla="*/ 1177 h 1697"/>
                <a:gd name="T6" fmla="*/ 224 w 993"/>
                <a:gd name="T7" fmla="*/ 961 h 1697"/>
                <a:gd name="T8" fmla="*/ 113 w 993"/>
                <a:gd name="T9" fmla="*/ 759 h 1697"/>
                <a:gd name="T10" fmla="*/ 40 w 993"/>
                <a:gd name="T11" fmla="*/ 573 h 1697"/>
                <a:gd name="T12" fmla="*/ 5 w 993"/>
                <a:gd name="T13" fmla="*/ 406 h 1697"/>
                <a:gd name="T14" fmla="*/ 5 w 993"/>
                <a:gd name="T15" fmla="*/ 261 h 1697"/>
                <a:gd name="T16" fmla="*/ 27 w 993"/>
                <a:gd name="T17" fmla="*/ 169 h 1697"/>
                <a:gd name="T18" fmla="*/ 84 w 993"/>
                <a:gd name="T19" fmla="*/ 69 h 1697"/>
                <a:gd name="T20" fmla="*/ 202 w 993"/>
                <a:gd name="T21" fmla="*/ 3 h 1697"/>
                <a:gd name="T22" fmla="*/ 279 w 993"/>
                <a:gd name="T23" fmla="*/ 2 h 1697"/>
                <a:gd name="T24" fmla="*/ 432 w 993"/>
                <a:gd name="T25" fmla="*/ 46 h 1697"/>
                <a:gd name="T26" fmla="*/ 529 w 993"/>
                <a:gd name="T27" fmla="*/ 118 h 1697"/>
                <a:gd name="T28" fmla="*/ 587 w 993"/>
                <a:gd name="T29" fmla="*/ 187 h 1697"/>
                <a:gd name="T30" fmla="*/ 648 w 993"/>
                <a:gd name="T31" fmla="*/ 300 h 1697"/>
                <a:gd name="T32" fmla="*/ 688 w 993"/>
                <a:gd name="T33" fmla="*/ 429 h 1697"/>
                <a:gd name="T34" fmla="*/ 708 w 993"/>
                <a:gd name="T35" fmla="*/ 572 h 1697"/>
                <a:gd name="T36" fmla="*/ 548 w 993"/>
                <a:gd name="T37" fmla="*/ 608 h 1697"/>
                <a:gd name="T38" fmla="*/ 529 w 993"/>
                <a:gd name="T39" fmla="*/ 442 h 1697"/>
                <a:gd name="T40" fmla="*/ 446 w 993"/>
                <a:gd name="T41" fmla="*/ 263 h 1697"/>
                <a:gd name="T42" fmla="*/ 398 w 993"/>
                <a:gd name="T43" fmla="*/ 214 h 1697"/>
                <a:gd name="T44" fmla="*/ 312 w 993"/>
                <a:gd name="T45" fmla="*/ 169 h 1697"/>
                <a:gd name="T46" fmla="*/ 240 w 993"/>
                <a:gd name="T47" fmla="*/ 160 h 1697"/>
                <a:gd name="T48" fmla="*/ 207 w 993"/>
                <a:gd name="T49" fmla="*/ 173 h 1697"/>
                <a:gd name="T50" fmla="*/ 176 w 993"/>
                <a:gd name="T51" fmla="*/ 223 h 1697"/>
                <a:gd name="T52" fmla="*/ 162 w 993"/>
                <a:gd name="T53" fmla="*/ 288 h 1697"/>
                <a:gd name="T54" fmla="*/ 165 w 993"/>
                <a:gd name="T55" fmla="*/ 399 h 1697"/>
                <a:gd name="T56" fmla="*/ 241 w 993"/>
                <a:gd name="T57" fmla="*/ 656 h 1697"/>
                <a:gd name="T58" fmla="*/ 362 w 993"/>
                <a:gd name="T59" fmla="*/ 879 h 1697"/>
                <a:gd name="T60" fmla="*/ 504 w 993"/>
                <a:gd name="T61" fmla="*/ 1079 h 1697"/>
                <a:gd name="T62" fmla="*/ 691 w 993"/>
                <a:gd name="T63" fmla="*/ 1291 h 1697"/>
                <a:gd name="T64" fmla="*/ 925 w 993"/>
                <a:gd name="T65" fmla="*/ 1518 h 1697"/>
                <a:gd name="T66" fmla="*/ 890 w 993"/>
                <a:gd name="T67"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3" h="1697">
                  <a:moveTo>
                    <a:pt x="890" y="1697"/>
                  </a:moveTo>
                  <a:lnTo>
                    <a:pt x="820" y="1637"/>
                  </a:lnTo>
                  <a:lnTo>
                    <a:pt x="693" y="1519"/>
                  </a:lnTo>
                  <a:lnTo>
                    <a:pt x="577" y="1404"/>
                  </a:lnTo>
                  <a:lnTo>
                    <a:pt x="472" y="1289"/>
                  </a:lnTo>
                  <a:lnTo>
                    <a:pt x="378" y="1177"/>
                  </a:lnTo>
                  <a:lnTo>
                    <a:pt x="297" y="1068"/>
                  </a:lnTo>
                  <a:lnTo>
                    <a:pt x="224" y="961"/>
                  </a:lnTo>
                  <a:lnTo>
                    <a:pt x="163" y="858"/>
                  </a:lnTo>
                  <a:lnTo>
                    <a:pt x="113" y="759"/>
                  </a:lnTo>
                  <a:lnTo>
                    <a:pt x="71" y="664"/>
                  </a:lnTo>
                  <a:lnTo>
                    <a:pt x="40" y="573"/>
                  </a:lnTo>
                  <a:lnTo>
                    <a:pt x="18" y="488"/>
                  </a:lnTo>
                  <a:lnTo>
                    <a:pt x="5" y="406"/>
                  </a:lnTo>
                  <a:lnTo>
                    <a:pt x="0" y="331"/>
                  </a:lnTo>
                  <a:lnTo>
                    <a:pt x="5" y="261"/>
                  </a:lnTo>
                  <a:lnTo>
                    <a:pt x="17" y="199"/>
                  </a:lnTo>
                  <a:lnTo>
                    <a:pt x="27" y="169"/>
                  </a:lnTo>
                  <a:lnTo>
                    <a:pt x="41" y="131"/>
                  </a:lnTo>
                  <a:lnTo>
                    <a:pt x="84" y="69"/>
                  </a:lnTo>
                  <a:lnTo>
                    <a:pt x="139" y="26"/>
                  </a:lnTo>
                  <a:lnTo>
                    <a:pt x="202" y="3"/>
                  </a:lnTo>
                  <a:lnTo>
                    <a:pt x="237" y="0"/>
                  </a:lnTo>
                  <a:lnTo>
                    <a:pt x="279" y="2"/>
                  </a:lnTo>
                  <a:lnTo>
                    <a:pt x="358" y="16"/>
                  </a:lnTo>
                  <a:lnTo>
                    <a:pt x="432" y="46"/>
                  </a:lnTo>
                  <a:lnTo>
                    <a:pt x="498" y="90"/>
                  </a:lnTo>
                  <a:lnTo>
                    <a:pt x="529" y="118"/>
                  </a:lnTo>
                  <a:lnTo>
                    <a:pt x="550" y="139"/>
                  </a:lnTo>
                  <a:lnTo>
                    <a:pt x="587" y="187"/>
                  </a:lnTo>
                  <a:lnTo>
                    <a:pt x="620" y="241"/>
                  </a:lnTo>
                  <a:lnTo>
                    <a:pt x="648" y="300"/>
                  </a:lnTo>
                  <a:lnTo>
                    <a:pt x="671" y="363"/>
                  </a:lnTo>
                  <a:lnTo>
                    <a:pt x="688" y="429"/>
                  </a:lnTo>
                  <a:lnTo>
                    <a:pt x="701" y="499"/>
                  </a:lnTo>
                  <a:lnTo>
                    <a:pt x="708" y="572"/>
                  </a:lnTo>
                  <a:lnTo>
                    <a:pt x="708" y="608"/>
                  </a:lnTo>
                  <a:lnTo>
                    <a:pt x="548" y="608"/>
                  </a:lnTo>
                  <a:lnTo>
                    <a:pt x="547" y="551"/>
                  </a:lnTo>
                  <a:lnTo>
                    <a:pt x="529" y="442"/>
                  </a:lnTo>
                  <a:lnTo>
                    <a:pt x="495" y="345"/>
                  </a:lnTo>
                  <a:lnTo>
                    <a:pt x="446" y="263"/>
                  </a:lnTo>
                  <a:lnTo>
                    <a:pt x="417" y="231"/>
                  </a:lnTo>
                  <a:lnTo>
                    <a:pt x="398" y="214"/>
                  </a:lnTo>
                  <a:lnTo>
                    <a:pt x="358" y="187"/>
                  </a:lnTo>
                  <a:lnTo>
                    <a:pt x="312" y="169"/>
                  </a:lnTo>
                  <a:lnTo>
                    <a:pt x="266" y="161"/>
                  </a:lnTo>
                  <a:lnTo>
                    <a:pt x="240" y="160"/>
                  </a:lnTo>
                  <a:lnTo>
                    <a:pt x="228" y="161"/>
                  </a:lnTo>
                  <a:lnTo>
                    <a:pt x="207" y="173"/>
                  </a:lnTo>
                  <a:lnTo>
                    <a:pt x="185" y="201"/>
                  </a:lnTo>
                  <a:lnTo>
                    <a:pt x="176" y="223"/>
                  </a:lnTo>
                  <a:lnTo>
                    <a:pt x="170" y="243"/>
                  </a:lnTo>
                  <a:lnTo>
                    <a:pt x="162" y="288"/>
                  </a:lnTo>
                  <a:lnTo>
                    <a:pt x="161" y="341"/>
                  </a:lnTo>
                  <a:lnTo>
                    <a:pt x="165" y="399"/>
                  </a:lnTo>
                  <a:lnTo>
                    <a:pt x="185" y="501"/>
                  </a:lnTo>
                  <a:lnTo>
                    <a:pt x="241" y="656"/>
                  </a:lnTo>
                  <a:lnTo>
                    <a:pt x="307" y="787"/>
                  </a:lnTo>
                  <a:lnTo>
                    <a:pt x="362" y="879"/>
                  </a:lnTo>
                  <a:lnTo>
                    <a:pt x="428" y="976"/>
                  </a:lnTo>
                  <a:lnTo>
                    <a:pt x="504" y="1079"/>
                  </a:lnTo>
                  <a:lnTo>
                    <a:pt x="591" y="1184"/>
                  </a:lnTo>
                  <a:lnTo>
                    <a:pt x="691" y="1291"/>
                  </a:lnTo>
                  <a:lnTo>
                    <a:pt x="801" y="1403"/>
                  </a:lnTo>
                  <a:lnTo>
                    <a:pt x="925" y="1518"/>
                  </a:lnTo>
                  <a:lnTo>
                    <a:pt x="993" y="1576"/>
                  </a:lnTo>
                  <a:lnTo>
                    <a:pt x="890" y="1697"/>
                  </a:lnTo>
                  <a:close/>
                </a:path>
              </a:pathLst>
            </a:custGeom>
            <a:solidFill>
              <a:srgbClr val="F4C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5"/>
            <p:cNvSpPr>
              <a:spLocks/>
            </p:cNvSpPr>
            <p:nvPr/>
          </p:nvSpPr>
          <p:spPr bwMode="auto">
            <a:xfrm>
              <a:off x="6299201" y="2540001"/>
              <a:ext cx="393700" cy="673100"/>
            </a:xfrm>
            <a:custGeom>
              <a:avLst/>
              <a:gdLst>
                <a:gd name="T0" fmla="*/ 0 w 993"/>
                <a:gd name="T1" fmla="*/ 1576 h 1697"/>
                <a:gd name="T2" fmla="*/ 192 w 993"/>
                <a:gd name="T3" fmla="*/ 1403 h 1697"/>
                <a:gd name="T4" fmla="*/ 401 w 993"/>
                <a:gd name="T5" fmla="*/ 1184 h 1697"/>
                <a:gd name="T6" fmla="*/ 565 w 993"/>
                <a:gd name="T7" fmla="*/ 976 h 1697"/>
                <a:gd name="T8" fmla="*/ 685 w 993"/>
                <a:gd name="T9" fmla="*/ 787 h 1697"/>
                <a:gd name="T10" fmla="*/ 807 w 993"/>
                <a:gd name="T11" fmla="*/ 501 h 1697"/>
                <a:gd name="T12" fmla="*/ 832 w 993"/>
                <a:gd name="T13" fmla="*/ 341 h 1697"/>
                <a:gd name="T14" fmla="*/ 823 w 993"/>
                <a:gd name="T15" fmla="*/ 243 h 1697"/>
                <a:gd name="T16" fmla="*/ 807 w 993"/>
                <a:gd name="T17" fmla="*/ 201 h 1697"/>
                <a:gd name="T18" fmla="*/ 764 w 993"/>
                <a:gd name="T19" fmla="*/ 161 h 1697"/>
                <a:gd name="T20" fmla="*/ 727 w 993"/>
                <a:gd name="T21" fmla="*/ 161 h 1697"/>
                <a:gd name="T22" fmla="*/ 635 w 993"/>
                <a:gd name="T23" fmla="*/ 187 h 1697"/>
                <a:gd name="T24" fmla="*/ 575 w 993"/>
                <a:gd name="T25" fmla="*/ 231 h 1697"/>
                <a:gd name="T26" fmla="*/ 497 w 993"/>
                <a:gd name="T27" fmla="*/ 345 h 1697"/>
                <a:gd name="T28" fmla="*/ 446 w 993"/>
                <a:gd name="T29" fmla="*/ 551 h 1697"/>
                <a:gd name="T30" fmla="*/ 285 w 993"/>
                <a:gd name="T31" fmla="*/ 608 h 1697"/>
                <a:gd name="T32" fmla="*/ 291 w 993"/>
                <a:gd name="T33" fmla="*/ 499 h 1697"/>
                <a:gd name="T34" fmla="*/ 321 w 993"/>
                <a:gd name="T35" fmla="*/ 363 h 1697"/>
                <a:gd name="T36" fmla="*/ 373 w 993"/>
                <a:gd name="T37" fmla="*/ 241 h 1697"/>
                <a:gd name="T38" fmla="*/ 443 w 993"/>
                <a:gd name="T39" fmla="*/ 139 h 1697"/>
                <a:gd name="T40" fmla="*/ 495 w 993"/>
                <a:gd name="T41" fmla="*/ 90 h 1697"/>
                <a:gd name="T42" fmla="*/ 635 w 993"/>
                <a:gd name="T43" fmla="*/ 16 h 1697"/>
                <a:gd name="T44" fmla="*/ 755 w 993"/>
                <a:gd name="T45" fmla="*/ 0 h 1697"/>
                <a:gd name="T46" fmla="*/ 854 w 993"/>
                <a:gd name="T47" fmla="*/ 26 h 1697"/>
                <a:gd name="T48" fmla="*/ 951 w 993"/>
                <a:gd name="T49" fmla="*/ 131 h 1697"/>
                <a:gd name="T50" fmla="*/ 976 w 993"/>
                <a:gd name="T51" fmla="*/ 199 h 1697"/>
                <a:gd name="T52" fmla="*/ 993 w 993"/>
                <a:gd name="T53" fmla="*/ 331 h 1697"/>
                <a:gd name="T54" fmla="*/ 974 w 993"/>
                <a:gd name="T55" fmla="*/ 488 h 1697"/>
                <a:gd name="T56" fmla="*/ 921 w 993"/>
                <a:gd name="T57" fmla="*/ 664 h 1697"/>
                <a:gd name="T58" fmla="*/ 829 w 993"/>
                <a:gd name="T59" fmla="*/ 858 h 1697"/>
                <a:gd name="T60" fmla="*/ 696 w 993"/>
                <a:gd name="T61" fmla="*/ 1068 h 1697"/>
                <a:gd name="T62" fmla="*/ 521 w 993"/>
                <a:gd name="T63" fmla="*/ 1289 h 1697"/>
                <a:gd name="T64" fmla="*/ 300 w 993"/>
                <a:gd name="T65" fmla="*/ 1519 h 1697"/>
                <a:gd name="T66" fmla="*/ 102 w 993"/>
                <a:gd name="T67" fmla="*/ 1697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3" h="1697">
                  <a:moveTo>
                    <a:pt x="102" y="1697"/>
                  </a:moveTo>
                  <a:lnTo>
                    <a:pt x="0" y="1576"/>
                  </a:lnTo>
                  <a:lnTo>
                    <a:pt x="67" y="1518"/>
                  </a:lnTo>
                  <a:lnTo>
                    <a:pt x="192" y="1403"/>
                  </a:lnTo>
                  <a:lnTo>
                    <a:pt x="303" y="1291"/>
                  </a:lnTo>
                  <a:lnTo>
                    <a:pt x="401" y="1184"/>
                  </a:lnTo>
                  <a:lnTo>
                    <a:pt x="488" y="1079"/>
                  </a:lnTo>
                  <a:lnTo>
                    <a:pt x="565" y="976"/>
                  </a:lnTo>
                  <a:lnTo>
                    <a:pt x="631" y="879"/>
                  </a:lnTo>
                  <a:lnTo>
                    <a:pt x="685" y="787"/>
                  </a:lnTo>
                  <a:lnTo>
                    <a:pt x="751" y="656"/>
                  </a:lnTo>
                  <a:lnTo>
                    <a:pt x="807" y="501"/>
                  </a:lnTo>
                  <a:lnTo>
                    <a:pt x="828" y="399"/>
                  </a:lnTo>
                  <a:lnTo>
                    <a:pt x="832" y="341"/>
                  </a:lnTo>
                  <a:lnTo>
                    <a:pt x="830" y="288"/>
                  </a:lnTo>
                  <a:lnTo>
                    <a:pt x="823" y="243"/>
                  </a:lnTo>
                  <a:lnTo>
                    <a:pt x="816" y="223"/>
                  </a:lnTo>
                  <a:lnTo>
                    <a:pt x="807" y="201"/>
                  </a:lnTo>
                  <a:lnTo>
                    <a:pt x="785" y="173"/>
                  </a:lnTo>
                  <a:lnTo>
                    <a:pt x="764" y="161"/>
                  </a:lnTo>
                  <a:lnTo>
                    <a:pt x="753" y="160"/>
                  </a:lnTo>
                  <a:lnTo>
                    <a:pt x="727" y="161"/>
                  </a:lnTo>
                  <a:lnTo>
                    <a:pt x="679" y="169"/>
                  </a:lnTo>
                  <a:lnTo>
                    <a:pt x="635" y="187"/>
                  </a:lnTo>
                  <a:lnTo>
                    <a:pt x="595" y="214"/>
                  </a:lnTo>
                  <a:lnTo>
                    <a:pt x="575" y="231"/>
                  </a:lnTo>
                  <a:lnTo>
                    <a:pt x="547" y="263"/>
                  </a:lnTo>
                  <a:lnTo>
                    <a:pt x="497" y="345"/>
                  </a:lnTo>
                  <a:lnTo>
                    <a:pt x="464" y="442"/>
                  </a:lnTo>
                  <a:lnTo>
                    <a:pt x="446" y="551"/>
                  </a:lnTo>
                  <a:lnTo>
                    <a:pt x="444" y="608"/>
                  </a:lnTo>
                  <a:lnTo>
                    <a:pt x="285" y="608"/>
                  </a:lnTo>
                  <a:lnTo>
                    <a:pt x="285" y="572"/>
                  </a:lnTo>
                  <a:lnTo>
                    <a:pt x="291" y="499"/>
                  </a:lnTo>
                  <a:lnTo>
                    <a:pt x="304" y="429"/>
                  </a:lnTo>
                  <a:lnTo>
                    <a:pt x="321" y="363"/>
                  </a:lnTo>
                  <a:lnTo>
                    <a:pt x="344" y="300"/>
                  </a:lnTo>
                  <a:lnTo>
                    <a:pt x="373" y="241"/>
                  </a:lnTo>
                  <a:lnTo>
                    <a:pt x="405" y="187"/>
                  </a:lnTo>
                  <a:lnTo>
                    <a:pt x="443" y="139"/>
                  </a:lnTo>
                  <a:lnTo>
                    <a:pt x="464" y="118"/>
                  </a:lnTo>
                  <a:lnTo>
                    <a:pt x="495" y="90"/>
                  </a:lnTo>
                  <a:lnTo>
                    <a:pt x="561" y="46"/>
                  </a:lnTo>
                  <a:lnTo>
                    <a:pt x="635" y="16"/>
                  </a:lnTo>
                  <a:lnTo>
                    <a:pt x="714" y="2"/>
                  </a:lnTo>
                  <a:lnTo>
                    <a:pt x="755" y="0"/>
                  </a:lnTo>
                  <a:lnTo>
                    <a:pt x="790" y="3"/>
                  </a:lnTo>
                  <a:lnTo>
                    <a:pt x="854" y="26"/>
                  </a:lnTo>
                  <a:lnTo>
                    <a:pt x="908" y="69"/>
                  </a:lnTo>
                  <a:lnTo>
                    <a:pt x="951" y="131"/>
                  </a:lnTo>
                  <a:lnTo>
                    <a:pt x="965" y="169"/>
                  </a:lnTo>
                  <a:lnTo>
                    <a:pt x="976" y="199"/>
                  </a:lnTo>
                  <a:lnTo>
                    <a:pt x="987" y="261"/>
                  </a:lnTo>
                  <a:lnTo>
                    <a:pt x="993" y="331"/>
                  </a:lnTo>
                  <a:lnTo>
                    <a:pt x="987" y="406"/>
                  </a:lnTo>
                  <a:lnTo>
                    <a:pt x="974" y="488"/>
                  </a:lnTo>
                  <a:lnTo>
                    <a:pt x="952" y="573"/>
                  </a:lnTo>
                  <a:lnTo>
                    <a:pt x="921" y="664"/>
                  </a:lnTo>
                  <a:lnTo>
                    <a:pt x="880" y="759"/>
                  </a:lnTo>
                  <a:lnTo>
                    <a:pt x="829" y="858"/>
                  </a:lnTo>
                  <a:lnTo>
                    <a:pt x="768" y="961"/>
                  </a:lnTo>
                  <a:lnTo>
                    <a:pt x="696" y="1068"/>
                  </a:lnTo>
                  <a:lnTo>
                    <a:pt x="614" y="1177"/>
                  </a:lnTo>
                  <a:lnTo>
                    <a:pt x="521" y="1289"/>
                  </a:lnTo>
                  <a:lnTo>
                    <a:pt x="416" y="1404"/>
                  </a:lnTo>
                  <a:lnTo>
                    <a:pt x="300" y="1519"/>
                  </a:lnTo>
                  <a:lnTo>
                    <a:pt x="172" y="1637"/>
                  </a:lnTo>
                  <a:lnTo>
                    <a:pt x="102" y="1697"/>
                  </a:lnTo>
                  <a:close/>
                </a:path>
              </a:pathLst>
            </a:custGeom>
            <a:solidFill>
              <a:srgbClr val="F4C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6"/>
            <p:cNvSpPr>
              <a:spLocks/>
            </p:cNvSpPr>
            <p:nvPr/>
          </p:nvSpPr>
          <p:spPr bwMode="auto">
            <a:xfrm>
              <a:off x="5976938" y="3219451"/>
              <a:ext cx="268288" cy="331788"/>
            </a:xfrm>
            <a:custGeom>
              <a:avLst/>
              <a:gdLst>
                <a:gd name="T0" fmla="*/ 578 w 673"/>
                <a:gd name="T1" fmla="*/ 417 h 834"/>
                <a:gd name="T2" fmla="*/ 579 w 673"/>
                <a:gd name="T3" fmla="*/ 473 h 834"/>
                <a:gd name="T4" fmla="*/ 591 w 673"/>
                <a:gd name="T5" fmla="*/ 582 h 834"/>
                <a:gd name="T6" fmla="*/ 616 w 673"/>
                <a:gd name="T7" fmla="*/ 687 h 834"/>
                <a:gd name="T8" fmla="*/ 651 w 673"/>
                <a:gd name="T9" fmla="*/ 787 h 834"/>
                <a:gd name="T10" fmla="*/ 673 w 673"/>
                <a:gd name="T11" fmla="*/ 834 h 834"/>
                <a:gd name="T12" fmla="*/ 0 w 673"/>
                <a:gd name="T13" fmla="*/ 834 h 834"/>
                <a:gd name="T14" fmla="*/ 22 w 673"/>
                <a:gd name="T15" fmla="*/ 787 h 834"/>
                <a:gd name="T16" fmla="*/ 57 w 673"/>
                <a:gd name="T17" fmla="*/ 687 h 834"/>
                <a:gd name="T18" fmla="*/ 82 w 673"/>
                <a:gd name="T19" fmla="*/ 582 h 834"/>
                <a:gd name="T20" fmla="*/ 93 w 673"/>
                <a:gd name="T21" fmla="*/ 473 h 834"/>
                <a:gd name="T22" fmla="*/ 95 w 673"/>
                <a:gd name="T23" fmla="*/ 417 h 834"/>
                <a:gd name="T24" fmla="*/ 93 w 673"/>
                <a:gd name="T25" fmla="*/ 361 h 834"/>
                <a:gd name="T26" fmla="*/ 82 w 673"/>
                <a:gd name="T27" fmla="*/ 253 h 834"/>
                <a:gd name="T28" fmla="*/ 57 w 673"/>
                <a:gd name="T29" fmla="*/ 148 h 834"/>
                <a:gd name="T30" fmla="*/ 22 w 673"/>
                <a:gd name="T31" fmla="*/ 48 h 834"/>
                <a:gd name="T32" fmla="*/ 0 w 673"/>
                <a:gd name="T33" fmla="*/ 0 h 834"/>
                <a:gd name="T34" fmla="*/ 673 w 673"/>
                <a:gd name="T35" fmla="*/ 0 h 834"/>
                <a:gd name="T36" fmla="*/ 651 w 673"/>
                <a:gd name="T37" fmla="*/ 48 h 834"/>
                <a:gd name="T38" fmla="*/ 616 w 673"/>
                <a:gd name="T39" fmla="*/ 148 h 834"/>
                <a:gd name="T40" fmla="*/ 591 w 673"/>
                <a:gd name="T41" fmla="*/ 253 h 834"/>
                <a:gd name="T42" fmla="*/ 579 w 673"/>
                <a:gd name="T43" fmla="*/ 361 h 834"/>
                <a:gd name="T44" fmla="*/ 578 w 673"/>
                <a:gd name="T45" fmla="*/ 417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3" h="834">
                  <a:moveTo>
                    <a:pt x="578" y="417"/>
                  </a:moveTo>
                  <a:lnTo>
                    <a:pt x="579" y="473"/>
                  </a:lnTo>
                  <a:lnTo>
                    <a:pt x="591" y="582"/>
                  </a:lnTo>
                  <a:lnTo>
                    <a:pt x="616" y="687"/>
                  </a:lnTo>
                  <a:lnTo>
                    <a:pt x="651" y="787"/>
                  </a:lnTo>
                  <a:lnTo>
                    <a:pt x="673" y="834"/>
                  </a:lnTo>
                  <a:lnTo>
                    <a:pt x="0" y="834"/>
                  </a:lnTo>
                  <a:lnTo>
                    <a:pt x="22" y="787"/>
                  </a:lnTo>
                  <a:lnTo>
                    <a:pt x="57" y="687"/>
                  </a:lnTo>
                  <a:lnTo>
                    <a:pt x="82" y="582"/>
                  </a:lnTo>
                  <a:lnTo>
                    <a:pt x="93" y="473"/>
                  </a:lnTo>
                  <a:lnTo>
                    <a:pt x="95" y="417"/>
                  </a:lnTo>
                  <a:lnTo>
                    <a:pt x="93" y="361"/>
                  </a:lnTo>
                  <a:lnTo>
                    <a:pt x="82" y="253"/>
                  </a:lnTo>
                  <a:lnTo>
                    <a:pt x="57" y="148"/>
                  </a:lnTo>
                  <a:lnTo>
                    <a:pt x="22" y="48"/>
                  </a:lnTo>
                  <a:lnTo>
                    <a:pt x="0" y="0"/>
                  </a:lnTo>
                  <a:lnTo>
                    <a:pt x="673" y="0"/>
                  </a:lnTo>
                  <a:lnTo>
                    <a:pt x="651" y="48"/>
                  </a:lnTo>
                  <a:lnTo>
                    <a:pt x="616" y="148"/>
                  </a:lnTo>
                  <a:lnTo>
                    <a:pt x="591" y="253"/>
                  </a:lnTo>
                  <a:lnTo>
                    <a:pt x="579" y="361"/>
                  </a:lnTo>
                  <a:lnTo>
                    <a:pt x="578" y="417"/>
                  </a:lnTo>
                  <a:close/>
                </a:path>
              </a:pathLst>
            </a:custGeom>
            <a:solidFill>
              <a:srgbClr val="E1A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7"/>
            <p:cNvSpPr>
              <a:spLocks/>
            </p:cNvSpPr>
            <p:nvPr/>
          </p:nvSpPr>
          <p:spPr bwMode="auto">
            <a:xfrm>
              <a:off x="5708690" y="2616201"/>
              <a:ext cx="824429" cy="660400"/>
            </a:xfrm>
            <a:custGeom>
              <a:avLst/>
              <a:gdLst>
                <a:gd name="T0" fmla="*/ 0 w 1831"/>
                <a:gd name="T1" fmla="*/ 0 h 1663"/>
                <a:gd name="T2" fmla="*/ 0 w 1831"/>
                <a:gd name="T3" fmla="*/ 748 h 1663"/>
                <a:gd name="T4" fmla="*/ 1 w 1831"/>
                <a:gd name="T5" fmla="*/ 794 h 1663"/>
                <a:gd name="T6" fmla="*/ 10 w 1831"/>
                <a:gd name="T7" fmla="*/ 886 h 1663"/>
                <a:gd name="T8" fmla="*/ 28 w 1831"/>
                <a:gd name="T9" fmla="*/ 976 h 1663"/>
                <a:gd name="T10" fmla="*/ 55 w 1831"/>
                <a:gd name="T11" fmla="*/ 1063 h 1663"/>
                <a:gd name="T12" fmla="*/ 89 w 1831"/>
                <a:gd name="T13" fmla="*/ 1144 h 1663"/>
                <a:gd name="T14" fmla="*/ 132 w 1831"/>
                <a:gd name="T15" fmla="*/ 1222 h 1663"/>
                <a:gd name="T16" fmla="*/ 181 w 1831"/>
                <a:gd name="T17" fmla="*/ 1296 h 1663"/>
                <a:gd name="T18" fmla="*/ 237 w 1831"/>
                <a:gd name="T19" fmla="*/ 1363 h 1663"/>
                <a:gd name="T20" fmla="*/ 299 w 1831"/>
                <a:gd name="T21" fmla="*/ 1425 h 1663"/>
                <a:gd name="T22" fmla="*/ 368 w 1831"/>
                <a:gd name="T23" fmla="*/ 1481 h 1663"/>
                <a:gd name="T24" fmla="*/ 440 w 1831"/>
                <a:gd name="T25" fmla="*/ 1530 h 1663"/>
                <a:gd name="T26" fmla="*/ 518 w 1831"/>
                <a:gd name="T27" fmla="*/ 1573 h 1663"/>
                <a:gd name="T28" fmla="*/ 600 w 1831"/>
                <a:gd name="T29" fmla="*/ 1608 h 1663"/>
                <a:gd name="T30" fmla="*/ 686 w 1831"/>
                <a:gd name="T31" fmla="*/ 1634 h 1663"/>
                <a:gd name="T32" fmla="*/ 776 w 1831"/>
                <a:gd name="T33" fmla="*/ 1652 h 1663"/>
                <a:gd name="T34" fmla="*/ 868 w 1831"/>
                <a:gd name="T35" fmla="*/ 1663 h 1663"/>
                <a:gd name="T36" fmla="*/ 916 w 1831"/>
                <a:gd name="T37" fmla="*/ 1663 h 1663"/>
                <a:gd name="T38" fmla="*/ 963 w 1831"/>
                <a:gd name="T39" fmla="*/ 1663 h 1663"/>
                <a:gd name="T40" fmla="*/ 1055 w 1831"/>
                <a:gd name="T41" fmla="*/ 1652 h 1663"/>
                <a:gd name="T42" fmla="*/ 1144 w 1831"/>
                <a:gd name="T43" fmla="*/ 1634 h 1663"/>
                <a:gd name="T44" fmla="*/ 1231 w 1831"/>
                <a:gd name="T45" fmla="*/ 1608 h 1663"/>
                <a:gd name="T46" fmla="*/ 1312 w 1831"/>
                <a:gd name="T47" fmla="*/ 1573 h 1663"/>
                <a:gd name="T48" fmla="*/ 1390 w 1831"/>
                <a:gd name="T49" fmla="*/ 1530 h 1663"/>
                <a:gd name="T50" fmla="*/ 1463 w 1831"/>
                <a:gd name="T51" fmla="*/ 1481 h 1663"/>
                <a:gd name="T52" fmla="*/ 1532 w 1831"/>
                <a:gd name="T53" fmla="*/ 1425 h 1663"/>
                <a:gd name="T54" fmla="*/ 1594 w 1831"/>
                <a:gd name="T55" fmla="*/ 1363 h 1663"/>
                <a:gd name="T56" fmla="*/ 1649 w 1831"/>
                <a:gd name="T57" fmla="*/ 1296 h 1663"/>
                <a:gd name="T58" fmla="*/ 1699 w 1831"/>
                <a:gd name="T59" fmla="*/ 1222 h 1663"/>
                <a:gd name="T60" fmla="*/ 1742 w 1831"/>
                <a:gd name="T61" fmla="*/ 1144 h 1663"/>
                <a:gd name="T62" fmla="*/ 1777 w 1831"/>
                <a:gd name="T63" fmla="*/ 1063 h 1663"/>
                <a:gd name="T64" fmla="*/ 1802 w 1831"/>
                <a:gd name="T65" fmla="*/ 976 h 1663"/>
                <a:gd name="T66" fmla="*/ 1821 w 1831"/>
                <a:gd name="T67" fmla="*/ 886 h 1663"/>
                <a:gd name="T68" fmla="*/ 1831 w 1831"/>
                <a:gd name="T69" fmla="*/ 794 h 1663"/>
                <a:gd name="T70" fmla="*/ 1831 w 1831"/>
                <a:gd name="T71" fmla="*/ 748 h 1663"/>
                <a:gd name="T72" fmla="*/ 1831 w 1831"/>
                <a:gd name="T73" fmla="*/ 0 h 1663"/>
                <a:gd name="T74" fmla="*/ 0 w 1831"/>
                <a:gd name="T75" fmla="*/ 0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1" h="1663">
                  <a:moveTo>
                    <a:pt x="0" y="0"/>
                  </a:moveTo>
                  <a:lnTo>
                    <a:pt x="0" y="748"/>
                  </a:lnTo>
                  <a:lnTo>
                    <a:pt x="1" y="794"/>
                  </a:lnTo>
                  <a:lnTo>
                    <a:pt x="10" y="886"/>
                  </a:lnTo>
                  <a:lnTo>
                    <a:pt x="28" y="976"/>
                  </a:lnTo>
                  <a:lnTo>
                    <a:pt x="55" y="1063"/>
                  </a:lnTo>
                  <a:lnTo>
                    <a:pt x="89" y="1144"/>
                  </a:lnTo>
                  <a:lnTo>
                    <a:pt x="132" y="1222"/>
                  </a:lnTo>
                  <a:lnTo>
                    <a:pt x="181" y="1296"/>
                  </a:lnTo>
                  <a:lnTo>
                    <a:pt x="237" y="1363"/>
                  </a:lnTo>
                  <a:lnTo>
                    <a:pt x="299" y="1425"/>
                  </a:lnTo>
                  <a:lnTo>
                    <a:pt x="368" y="1481"/>
                  </a:lnTo>
                  <a:lnTo>
                    <a:pt x="440" y="1530"/>
                  </a:lnTo>
                  <a:lnTo>
                    <a:pt x="518" y="1573"/>
                  </a:lnTo>
                  <a:lnTo>
                    <a:pt x="600" y="1608"/>
                  </a:lnTo>
                  <a:lnTo>
                    <a:pt x="686" y="1634"/>
                  </a:lnTo>
                  <a:lnTo>
                    <a:pt x="776" y="1652"/>
                  </a:lnTo>
                  <a:lnTo>
                    <a:pt x="868" y="1663"/>
                  </a:lnTo>
                  <a:lnTo>
                    <a:pt x="916" y="1663"/>
                  </a:lnTo>
                  <a:lnTo>
                    <a:pt x="963" y="1663"/>
                  </a:lnTo>
                  <a:lnTo>
                    <a:pt x="1055" y="1652"/>
                  </a:lnTo>
                  <a:lnTo>
                    <a:pt x="1144" y="1634"/>
                  </a:lnTo>
                  <a:lnTo>
                    <a:pt x="1231" y="1608"/>
                  </a:lnTo>
                  <a:lnTo>
                    <a:pt x="1312" y="1573"/>
                  </a:lnTo>
                  <a:lnTo>
                    <a:pt x="1390" y="1530"/>
                  </a:lnTo>
                  <a:lnTo>
                    <a:pt x="1463" y="1481"/>
                  </a:lnTo>
                  <a:lnTo>
                    <a:pt x="1532" y="1425"/>
                  </a:lnTo>
                  <a:lnTo>
                    <a:pt x="1594" y="1363"/>
                  </a:lnTo>
                  <a:lnTo>
                    <a:pt x="1649" y="1296"/>
                  </a:lnTo>
                  <a:lnTo>
                    <a:pt x="1699" y="1222"/>
                  </a:lnTo>
                  <a:lnTo>
                    <a:pt x="1742" y="1144"/>
                  </a:lnTo>
                  <a:lnTo>
                    <a:pt x="1777" y="1063"/>
                  </a:lnTo>
                  <a:lnTo>
                    <a:pt x="1802" y="976"/>
                  </a:lnTo>
                  <a:lnTo>
                    <a:pt x="1821" y="886"/>
                  </a:lnTo>
                  <a:lnTo>
                    <a:pt x="1831" y="794"/>
                  </a:lnTo>
                  <a:lnTo>
                    <a:pt x="1831" y="748"/>
                  </a:lnTo>
                  <a:lnTo>
                    <a:pt x="1831" y="0"/>
                  </a:lnTo>
                  <a:lnTo>
                    <a:pt x="0" y="0"/>
                  </a:lnTo>
                  <a:close/>
                </a:path>
              </a:pathLst>
            </a:custGeom>
            <a:solidFill>
              <a:srgbClr val="F4C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altLang="zh-TW" sz="1400" b="1" dirty="0"/>
            </a:p>
            <a:p>
              <a:pPr algn="ctr"/>
              <a:endParaRPr lang="en-US" altLang="zh-TW" sz="1400" b="1" dirty="0"/>
            </a:p>
            <a:p>
              <a:pPr algn="ctr"/>
              <a:r>
                <a:rPr lang="zh-TW" altLang="en-US" sz="1600" b="1" dirty="0"/>
                <a:t>預測結果報告</a:t>
              </a:r>
              <a:endParaRPr lang="en-US" altLang="zh-TW" sz="1600" b="1" dirty="0"/>
            </a:p>
            <a:p>
              <a:pPr algn="ctr"/>
              <a:endParaRPr lang="en-US" sz="2400" b="1" dirty="0"/>
            </a:p>
          </p:txBody>
        </p:sp>
        <p:sp>
          <p:nvSpPr>
            <p:cNvPr id="78" name="Freeform 118"/>
            <p:cNvSpPr>
              <a:spLocks/>
            </p:cNvSpPr>
            <p:nvPr/>
          </p:nvSpPr>
          <p:spPr bwMode="auto">
            <a:xfrm>
              <a:off x="5908676" y="3495676"/>
              <a:ext cx="404813" cy="203200"/>
            </a:xfrm>
            <a:custGeom>
              <a:avLst/>
              <a:gdLst>
                <a:gd name="T0" fmla="*/ 1020 w 1020"/>
                <a:gd name="T1" fmla="*/ 510 h 510"/>
                <a:gd name="T2" fmla="*/ 1019 w 1020"/>
                <a:gd name="T3" fmla="*/ 459 h 510"/>
                <a:gd name="T4" fmla="*/ 998 w 1020"/>
                <a:gd name="T5" fmla="*/ 359 h 510"/>
                <a:gd name="T6" fmla="*/ 959 w 1020"/>
                <a:gd name="T7" fmla="*/ 267 h 510"/>
                <a:gd name="T8" fmla="*/ 905 w 1020"/>
                <a:gd name="T9" fmla="*/ 185 h 510"/>
                <a:gd name="T10" fmla="*/ 835 w 1020"/>
                <a:gd name="T11" fmla="*/ 116 h 510"/>
                <a:gd name="T12" fmla="*/ 753 w 1020"/>
                <a:gd name="T13" fmla="*/ 61 h 510"/>
                <a:gd name="T14" fmla="*/ 663 w 1020"/>
                <a:gd name="T15" fmla="*/ 22 h 510"/>
                <a:gd name="T16" fmla="*/ 563 w 1020"/>
                <a:gd name="T17" fmla="*/ 2 h 510"/>
                <a:gd name="T18" fmla="*/ 511 w 1020"/>
                <a:gd name="T19" fmla="*/ 0 h 510"/>
                <a:gd name="T20" fmla="*/ 458 w 1020"/>
                <a:gd name="T21" fmla="*/ 2 h 510"/>
                <a:gd name="T22" fmla="*/ 358 w 1020"/>
                <a:gd name="T23" fmla="*/ 22 h 510"/>
                <a:gd name="T24" fmla="*/ 267 w 1020"/>
                <a:gd name="T25" fmla="*/ 61 h 510"/>
                <a:gd name="T26" fmla="*/ 186 w 1020"/>
                <a:gd name="T27" fmla="*/ 116 h 510"/>
                <a:gd name="T28" fmla="*/ 116 w 1020"/>
                <a:gd name="T29" fmla="*/ 185 h 510"/>
                <a:gd name="T30" fmla="*/ 61 w 1020"/>
                <a:gd name="T31" fmla="*/ 267 h 510"/>
                <a:gd name="T32" fmla="*/ 22 w 1020"/>
                <a:gd name="T33" fmla="*/ 359 h 510"/>
                <a:gd name="T34" fmla="*/ 2 w 1020"/>
                <a:gd name="T35" fmla="*/ 459 h 510"/>
                <a:gd name="T36" fmla="*/ 0 w 1020"/>
                <a:gd name="T37" fmla="*/ 510 h 510"/>
                <a:gd name="T38" fmla="*/ 1020 w 1020"/>
                <a:gd name="T39"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0" h="510">
                  <a:moveTo>
                    <a:pt x="1020" y="510"/>
                  </a:moveTo>
                  <a:lnTo>
                    <a:pt x="1019" y="459"/>
                  </a:lnTo>
                  <a:lnTo>
                    <a:pt x="998" y="359"/>
                  </a:lnTo>
                  <a:lnTo>
                    <a:pt x="959" y="267"/>
                  </a:lnTo>
                  <a:lnTo>
                    <a:pt x="905" y="185"/>
                  </a:lnTo>
                  <a:lnTo>
                    <a:pt x="835" y="116"/>
                  </a:lnTo>
                  <a:lnTo>
                    <a:pt x="753" y="61"/>
                  </a:lnTo>
                  <a:lnTo>
                    <a:pt x="663" y="22"/>
                  </a:lnTo>
                  <a:lnTo>
                    <a:pt x="563" y="2"/>
                  </a:lnTo>
                  <a:lnTo>
                    <a:pt x="511" y="0"/>
                  </a:lnTo>
                  <a:lnTo>
                    <a:pt x="458" y="2"/>
                  </a:lnTo>
                  <a:lnTo>
                    <a:pt x="358" y="22"/>
                  </a:lnTo>
                  <a:lnTo>
                    <a:pt x="267" y="61"/>
                  </a:lnTo>
                  <a:lnTo>
                    <a:pt x="186" y="116"/>
                  </a:lnTo>
                  <a:lnTo>
                    <a:pt x="116" y="185"/>
                  </a:lnTo>
                  <a:lnTo>
                    <a:pt x="61" y="267"/>
                  </a:lnTo>
                  <a:lnTo>
                    <a:pt x="22" y="359"/>
                  </a:lnTo>
                  <a:lnTo>
                    <a:pt x="2" y="459"/>
                  </a:lnTo>
                  <a:lnTo>
                    <a:pt x="0" y="510"/>
                  </a:lnTo>
                  <a:lnTo>
                    <a:pt x="1020" y="510"/>
                  </a:lnTo>
                  <a:close/>
                </a:path>
              </a:pathLst>
            </a:custGeom>
            <a:solidFill>
              <a:srgbClr val="E1A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19"/>
            <p:cNvSpPr>
              <a:spLocks noChangeArrowheads="1"/>
            </p:cNvSpPr>
            <p:nvPr/>
          </p:nvSpPr>
          <p:spPr bwMode="auto">
            <a:xfrm>
              <a:off x="5718176" y="3978276"/>
              <a:ext cx="785813" cy="101600"/>
            </a:xfrm>
            <a:prstGeom prst="rect">
              <a:avLst/>
            </a:prstGeom>
            <a:solidFill>
              <a:srgbClr val="C68F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20"/>
            <p:cNvSpPr>
              <a:spLocks noChangeArrowheads="1"/>
            </p:cNvSpPr>
            <p:nvPr/>
          </p:nvSpPr>
          <p:spPr bwMode="auto">
            <a:xfrm>
              <a:off x="5802313" y="3678238"/>
              <a:ext cx="617538" cy="300038"/>
            </a:xfrm>
            <a:prstGeom prst="rect">
              <a:avLst/>
            </a:prstGeom>
            <a:solidFill>
              <a:srgbClr val="F4CC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1"/>
            <p:cNvSpPr>
              <a:spLocks/>
            </p:cNvSpPr>
            <p:nvPr/>
          </p:nvSpPr>
          <p:spPr bwMode="auto">
            <a:xfrm>
              <a:off x="5908676" y="3733801"/>
              <a:ext cx="404813" cy="188913"/>
            </a:xfrm>
            <a:custGeom>
              <a:avLst/>
              <a:gdLst>
                <a:gd name="T0" fmla="*/ 919 w 1020"/>
                <a:gd name="T1" fmla="*/ 473 h 473"/>
                <a:gd name="T2" fmla="*/ 101 w 1020"/>
                <a:gd name="T3" fmla="*/ 473 h 473"/>
                <a:gd name="T4" fmla="*/ 100 w 1020"/>
                <a:gd name="T5" fmla="*/ 452 h 473"/>
                <a:gd name="T6" fmla="*/ 84 w 1020"/>
                <a:gd name="T7" fmla="*/ 416 h 473"/>
                <a:gd name="T8" fmla="*/ 57 w 1020"/>
                <a:gd name="T9" fmla="*/ 389 h 473"/>
                <a:gd name="T10" fmla="*/ 21 w 1020"/>
                <a:gd name="T11" fmla="*/ 373 h 473"/>
                <a:gd name="T12" fmla="*/ 0 w 1020"/>
                <a:gd name="T13" fmla="*/ 372 h 473"/>
                <a:gd name="T14" fmla="*/ 0 w 1020"/>
                <a:gd name="T15" fmla="*/ 101 h 473"/>
                <a:gd name="T16" fmla="*/ 21 w 1020"/>
                <a:gd name="T17" fmla="*/ 98 h 473"/>
                <a:gd name="T18" fmla="*/ 57 w 1020"/>
                <a:gd name="T19" fmla="*/ 84 h 473"/>
                <a:gd name="T20" fmla="*/ 84 w 1020"/>
                <a:gd name="T21" fmla="*/ 56 h 473"/>
                <a:gd name="T22" fmla="*/ 100 w 1020"/>
                <a:gd name="T23" fmla="*/ 19 h 473"/>
                <a:gd name="T24" fmla="*/ 101 w 1020"/>
                <a:gd name="T25" fmla="*/ 0 h 473"/>
                <a:gd name="T26" fmla="*/ 919 w 1020"/>
                <a:gd name="T27" fmla="*/ 0 h 473"/>
                <a:gd name="T28" fmla="*/ 920 w 1020"/>
                <a:gd name="T29" fmla="*/ 19 h 473"/>
                <a:gd name="T30" fmla="*/ 936 w 1020"/>
                <a:gd name="T31" fmla="*/ 56 h 473"/>
                <a:gd name="T32" fmla="*/ 963 w 1020"/>
                <a:gd name="T33" fmla="*/ 84 h 473"/>
                <a:gd name="T34" fmla="*/ 1000 w 1020"/>
                <a:gd name="T35" fmla="*/ 98 h 473"/>
                <a:gd name="T36" fmla="*/ 1020 w 1020"/>
                <a:gd name="T37" fmla="*/ 101 h 473"/>
                <a:gd name="T38" fmla="*/ 1020 w 1020"/>
                <a:gd name="T39" fmla="*/ 236 h 473"/>
                <a:gd name="T40" fmla="*/ 1020 w 1020"/>
                <a:gd name="T41" fmla="*/ 372 h 473"/>
                <a:gd name="T42" fmla="*/ 1000 w 1020"/>
                <a:gd name="T43" fmla="*/ 373 h 473"/>
                <a:gd name="T44" fmla="*/ 963 w 1020"/>
                <a:gd name="T45" fmla="*/ 389 h 473"/>
                <a:gd name="T46" fmla="*/ 936 w 1020"/>
                <a:gd name="T47" fmla="*/ 416 h 473"/>
                <a:gd name="T48" fmla="*/ 920 w 1020"/>
                <a:gd name="T49" fmla="*/ 452 h 473"/>
                <a:gd name="T50" fmla="*/ 919 w 1020"/>
                <a:gd name="T51"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0" h="473">
                  <a:moveTo>
                    <a:pt x="919" y="473"/>
                  </a:moveTo>
                  <a:lnTo>
                    <a:pt x="101" y="473"/>
                  </a:lnTo>
                  <a:lnTo>
                    <a:pt x="100" y="452"/>
                  </a:lnTo>
                  <a:lnTo>
                    <a:pt x="84" y="416"/>
                  </a:lnTo>
                  <a:lnTo>
                    <a:pt x="57" y="389"/>
                  </a:lnTo>
                  <a:lnTo>
                    <a:pt x="21" y="373"/>
                  </a:lnTo>
                  <a:lnTo>
                    <a:pt x="0" y="372"/>
                  </a:lnTo>
                  <a:lnTo>
                    <a:pt x="0" y="101"/>
                  </a:lnTo>
                  <a:lnTo>
                    <a:pt x="21" y="98"/>
                  </a:lnTo>
                  <a:lnTo>
                    <a:pt x="57" y="84"/>
                  </a:lnTo>
                  <a:lnTo>
                    <a:pt x="84" y="56"/>
                  </a:lnTo>
                  <a:lnTo>
                    <a:pt x="100" y="19"/>
                  </a:lnTo>
                  <a:lnTo>
                    <a:pt x="101" y="0"/>
                  </a:lnTo>
                  <a:lnTo>
                    <a:pt x="919" y="0"/>
                  </a:lnTo>
                  <a:lnTo>
                    <a:pt x="920" y="19"/>
                  </a:lnTo>
                  <a:lnTo>
                    <a:pt x="936" y="56"/>
                  </a:lnTo>
                  <a:lnTo>
                    <a:pt x="963" y="84"/>
                  </a:lnTo>
                  <a:lnTo>
                    <a:pt x="1000" y="98"/>
                  </a:lnTo>
                  <a:lnTo>
                    <a:pt x="1020" y="101"/>
                  </a:lnTo>
                  <a:lnTo>
                    <a:pt x="1020" y="236"/>
                  </a:lnTo>
                  <a:lnTo>
                    <a:pt x="1020" y="372"/>
                  </a:lnTo>
                  <a:lnTo>
                    <a:pt x="1000" y="373"/>
                  </a:lnTo>
                  <a:lnTo>
                    <a:pt x="963" y="389"/>
                  </a:lnTo>
                  <a:lnTo>
                    <a:pt x="936" y="416"/>
                  </a:lnTo>
                  <a:lnTo>
                    <a:pt x="920" y="452"/>
                  </a:lnTo>
                  <a:lnTo>
                    <a:pt x="919" y="473"/>
                  </a:lnTo>
                  <a:close/>
                </a:path>
              </a:pathLst>
            </a:custGeom>
            <a:solidFill>
              <a:srgbClr val="C68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97"/>
          <p:cNvGrpSpPr/>
          <p:nvPr/>
        </p:nvGrpSpPr>
        <p:grpSpPr>
          <a:xfrm>
            <a:off x="849763" y="2059941"/>
            <a:ext cx="9812777" cy="3920885"/>
            <a:chOff x="1136304" y="2507063"/>
            <a:chExt cx="9028649" cy="2988861"/>
          </a:xfrm>
        </p:grpSpPr>
        <p:grpSp>
          <p:nvGrpSpPr>
            <p:cNvPr id="72" name="Group 71"/>
            <p:cNvGrpSpPr/>
            <p:nvPr/>
          </p:nvGrpSpPr>
          <p:grpSpPr>
            <a:xfrm>
              <a:off x="1136304" y="2507063"/>
              <a:ext cx="8919722" cy="2988861"/>
              <a:chOff x="2487055" y="2928227"/>
              <a:chExt cx="8106523" cy="2277336"/>
            </a:xfrm>
          </p:grpSpPr>
          <p:sp>
            <p:nvSpPr>
              <p:cNvPr id="69" name="Freeform 68"/>
              <p:cNvSpPr/>
              <p:nvPr/>
            </p:nvSpPr>
            <p:spPr>
              <a:xfrm>
                <a:off x="4328750" y="3050669"/>
                <a:ext cx="99302" cy="2079339"/>
              </a:xfrm>
              <a:custGeom>
                <a:avLst/>
                <a:gdLst>
                  <a:gd name="connsiteX0" fmla="*/ 71718 w 144084"/>
                  <a:gd name="connsiteY0" fmla="*/ 0 h 2407617"/>
                  <a:gd name="connsiteX1" fmla="*/ 90900 w 144084"/>
                  <a:gd name="connsiteY1" fmla="*/ 153532 h 2407617"/>
                  <a:gd name="connsiteX2" fmla="*/ 144084 w 144084"/>
                  <a:gd name="connsiteY2" fmla="*/ 1203809 h 2407617"/>
                  <a:gd name="connsiteX3" fmla="*/ 90900 w 144084"/>
                  <a:gd name="connsiteY3" fmla="*/ 2254086 h 2407617"/>
                  <a:gd name="connsiteX4" fmla="*/ 71718 w 144084"/>
                  <a:gd name="connsiteY4" fmla="*/ 2407617 h 2407617"/>
                  <a:gd name="connsiteX5" fmla="*/ 60256 w 144084"/>
                  <a:gd name="connsiteY5" fmla="*/ 2318734 h 2407617"/>
                  <a:gd name="connsiteX6" fmla="*/ 0 w 144084"/>
                  <a:gd name="connsiteY6" fmla="*/ 1203808 h 2407617"/>
                  <a:gd name="connsiteX7" fmla="*/ 60256 w 144084"/>
                  <a:gd name="connsiteY7" fmla="*/ 88882 h 2407617"/>
                  <a:gd name="connsiteX8" fmla="*/ 71718 w 144084"/>
                  <a:gd name="connsiteY8" fmla="*/ 0 h 24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84" h="2407617">
                    <a:moveTo>
                      <a:pt x="71718" y="0"/>
                    </a:moveTo>
                    <a:lnTo>
                      <a:pt x="90900" y="153532"/>
                    </a:lnTo>
                    <a:cubicBezTo>
                      <a:pt x="125228" y="478735"/>
                      <a:pt x="144084" y="833045"/>
                      <a:pt x="144084" y="1203809"/>
                    </a:cubicBezTo>
                    <a:cubicBezTo>
                      <a:pt x="144084" y="1574573"/>
                      <a:pt x="125228" y="1928883"/>
                      <a:pt x="90900" y="2254086"/>
                    </a:cubicBezTo>
                    <a:lnTo>
                      <a:pt x="71718" y="2407617"/>
                    </a:lnTo>
                    <a:lnTo>
                      <a:pt x="60256" y="2318734"/>
                    </a:lnTo>
                    <a:cubicBezTo>
                      <a:pt x="21456" y="1976051"/>
                      <a:pt x="0" y="1599289"/>
                      <a:pt x="0" y="1203808"/>
                    </a:cubicBezTo>
                    <a:cubicBezTo>
                      <a:pt x="0" y="808327"/>
                      <a:pt x="21456" y="431566"/>
                      <a:pt x="60256" y="88882"/>
                    </a:cubicBezTo>
                    <a:lnTo>
                      <a:pt x="71718" y="0"/>
                    </a:lnTo>
                    <a:close/>
                  </a:path>
                </a:pathLst>
              </a:custGeom>
              <a:solidFill>
                <a:schemeClr val="accent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0" name="Freeform 69"/>
              <p:cNvSpPr/>
              <p:nvPr/>
            </p:nvSpPr>
            <p:spPr>
              <a:xfrm>
                <a:off x="6052895" y="3289971"/>
                <a:ext cx="97497" cy="1712219"/>
              </a:xfrm>
              <a:custGeom>
                <a:avLst/>
                <a:gdLst>
                  <a:gd name="connsiteX0" fmla="*/ 71718 w 144084"/>
                  <a:gd name="connsiteY0" fmla="*/ 0 h 2407617"/>
                  <a:gd name="connsiteX1" fmla="*/ 90900 w 144084"/>
                  <a:gd name="connsiteY1" fmla="*/ 153532 h 2407617"/>
                  <a:gd name="connsiteX2" fmla="*/ 144084 w 144084"/>
                  <a:gd name="connsiteY2" fmla="*/ 1203809 h 2407617"/>
                  <a:gd name="connsiteX3" fmla="*/ 90900 w 144084"/>
                  <a:gd name="connsiteY3" fmla="*/ 2254086 h 2407617"/>
                  <a:gd name="connsiteX4" fmla="*/ 71718 w 144084"/>
                  <a:gd name="connsiteY4" fmla="*/ 2407617 h 2407617"/>
                  <a:gd name="connsiteX5" fmla="*/ 60256 w 144084"/>
                  <a:gd name="connsiteY5" fmla="*/ 2318734 h 2407617"/>
                  <a:gd name="connsiteX6" fmla="*/ 0 w 144084"/>
                  <a:gd name="connsiteY6" fmla="*/ 1203808 h 2407617"/>
                  <a:gd name="connsiteX7" fmla="*/ 60256 w 144084"/>
                  <a:gd name="connsiteY7" fmla="*/ 88882 h 2407617"/>
                  <a:gd name="connsiteX8" fmla="*/ 71718 w 144084"/>
                  <a:gd name="connsiteY8" fmla="*/ 0 h 24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84" h="2407617">
                    <a:moveTo>
                      <a:pt x="71718" y="0"/>
                    </a:moveTo>
                    <a:lnTo>
                      <a:pt x="90900" y="153532"/>
                    </a:lnTo>
                    <a:cubicBezTo>
                      <a:pt x="125228" y="478735"/>
                      <a:pt x="144084" y="833045"/>
                      <a:pt x="144084" y="1203809"/>
                    </a:cubicBezTo>
                    <a:cubicBezTo>
                      <a:pt x="144084" y="1574573"/>
                      <a:pt x="125228" y="1928883"/>
                      <a:pt x="90900" y="2254086"/>
                    </a:cubicBezTo>
                    <a:lnTo>
                      <a:pt x="71718" y="2407617"/>
                    </a:lnTo>
                    <a:lnTo>
                      <a:pt x="60256" y="2318734"/>
                    </a:lnTo>
                    <a:cubicBezTo>
                      <a:pt x="21456" y="1976051"/>
                      <a:pt x="0" y="1599289"/>
                      <a:pt x="0" y="1203808"/>
                    </a:cubicBezTo>
                    <a:cubicBezTo>
                      <a:pt x="0" y="808327"/>
                      <a:pt x="21456" y="431566"/>
                      <a:pt x="60256" y="88882"/>
                    </a:cubicBezTo>
                    <a:lnTo>
                      <a:pt x="71718" y="0"/>
                    </a:lnTo>
                    <a:close/>
                  </a:path>
                </a:pathLst>
              </a:custGeom>
              <a:solidFill>
                <a:schemeClr val="accent3">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Freeform 70"/>
              <p:cNvSpPr/>
              <p:nvPr/>
            </p:nvSpPr>
            <p:spPr>
              <a:xfrm>
                <a:off x="7598256" y="3427232"/>
                <a:ext cx="55812" cy="1455657"/>
              </a:xfrm>
              <a:custGeom>
                <a:avLst/>
                <a:gdLst>
                  <a:gd name="connsiteX0" fmla="*/ 71718 w 144084"/>
                  <a:gd name="connsiteY0" fmla="*/ 0 h 2407617"/>
                  <a:gd name="connsiteX1" fmla="*/ 90900 w 144084"/>
                  <a:gd name="connsiteY1" fmla="*/ 153532 h 2407617"/>
                  <a:gd name="connsiteX2" fmla="*/ 144084 w 144084"/>
                  <a:gd name="connsiteY2" fmla="*/ 1203809 h 2407617"/>
                  <a:gd name="connsiteX3" fmla="*/ 90900 w 144084"/>
                  <a:gd name="connsiteY3" fmla="*/ 2254086 h 2407617"/>
                  <a:gd name="connsiteX4" fmla="*/ 71718 w 144084"/>
                  <a:gd name="connsiteY4" fmla="*/ 2407617 h 2407617"/>
                  <a:gd name="connsiteX5" fmla="*/ 60256 w 144084"/>
                  <a:gd name="connsiteY5" fmla="*/ 2318734 h 2407617"/>
                  <a:gd name="connsiteX6" fmla="*/ 0 w 144084"/>
                  <a:gd name="connsiteY6" fmla="*/ 1203808 h 2407617"/>
                  <a:gd name="connsiteX7" fmla="*/ 60256 w 144084"/>
                  <a:gd name="connsiteY7" fmla="*/ 88882 h 2407617"/>
                  <a:gd name="connsiteX8" fmla="*/ 71718 w 144084"/>
                  <a:gd name="connsiteY8" fmla="*/ 0 h 24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84" h="2407617">
                    <a:moveTo>
                      <a:pt x="71718" y="0"/>
                    </a:moveTo>
                    <a:lnTo>
                      <a:pt x="90900" y="153532"/>
                    </a:lnTo>
                    <a:cubicBezTo>
                      <a:pt x="125228" y="478735"/>
                      <a:pt x="144084" y="833045"/>
                      <a:pt x="144084" y="1203809"/>
                    </a:cubicBezTo>
                    <a:cubicBezTo>
                      <a:pt x="144084" y="1574573"/>
                      <a:pt x="125228" y="1928883"/>
                      <a:pt x="90900" y="2254086"/>
                    </a:cubicBezTo>
                    <a:lnTo>
                      <a:pt x="71718" y="2407617"/>
                    </a:lnTo>
                    <a:lnTo>
                      <a:pt x="60256" y="2318734"/>
                    </a:lnTo>
                    <a:cubicBezTo>
                      <a:pt x="21456" y="1976051"/>
                      <a:pt x="0" y="1599289"/>
                      <a:pt x="0" y="1203808"/>
                    </a:cubicBezTo>
                    <a:cubicBezTo>
                      <a:pt x="0" y="808327"/>
                      <a:pt x="21456" y="431566"/>
                      <a:pt x="60256" y="88882"/>
                    </a:cubicBezTo>
                    <a:lnTo>
                      <a:pt x="71718" y="0"/>
                    </a:lnTo>
                    <a:close/>
                  </a:path>
                </a:pathLst>
              </a:custGeom>
              <a:solidFill>
                <a:schemeClr val="accent4">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Pentagon 62"/>
              <p:cNvSpPr/>
              <p:nvPr/>
            </p:nvSpPr>
            <p:spPr>
              <a:xfrm>
                <a:off x="3580599" y="3884537"/>
                <a:ext cx="853456" cy="29404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p:cNvSpPr/>
              <p:nvPr/>
            </p:nvSpPr>
            <p:spPr>
              <a:xfrm>
                <a:off x="5316035" y="3860303"/>
                <a:ext cx="821114" cy="28980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entagon 64"/>
              <p:cNvSpPr/>
              <p:nvPr/>
            </p:nvSpPr>
            <p:spPr>
              <a:xfrm>
                <a:off x="6850970" y="3857583"/>
                <a:ext cx="830890" cy="306519"/>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Pentagon 65"/>
              <p:cNvSpPr/>
              <p:nvPr/>
            </p:nvSpPr>
            <p:spPr>
              <a:xfrm>
                <a:off x="9904185" y="3881962"/>
                <a:ext cx="689393" cy="268145"/>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2487055" y="2979440"/>
                <a:ext cx="137541" cy="2226123"/>
              </a:xfrm>
              <a:custGeom>
                <a:avLst/>
                <a:gdLst>
                  <a:gd name="connsiteX0" fmla="*/ 71718 w 144084"/>
                  <a:gd name="connsiteY0" fmla="*/ 0 h 2407617"/>
                  <a:gd name="connsiteX1" fmla="*/ 90900 w 144084"/>
                  <a:gd name="connsiteY1" fmla="*/ 153532 h 2407617"/>
                  <a:gd name="connsiteX2" fmla="*/ 144084 w 144084"/>
                  <a:gd name="connsiteY2" fmla="*/ 1203809 h 2407617"/>
                  <a:gd name="connsiteX3" fmla="*/ 90900 w 144084"/>
                  <a:gd name="connsiteY3" fmla="*/ 2254086 h 2407617"/>
                  <a:gd name="connsiteX4" fmla="*/ 71718 w 144084"/>
                  <a:gd name="connsiteY4" fmla="*/ 2407617 h 2407617"/>
                  <a:gd name="connsiteX5" fmla="*/ 60256 w 144084"/>
                  <a:gd name="connsiteY5" fmla="*/ 2318734 h 2407617"/>
                  <a:gd name="connsiteX6" fmla="*/ 0 w 144084"/>
                  <a:gd name="connsiteY6" fmla="*/ 1203808 h 2407617"/>
                  <a:gd name="connsiteX7" fmla="*/ 60256 w 144084"/>
                  <a:gd name="connsiteY7" fmla="*/ 88882 h 2407617"/>
                  <a:gd name="connsiteX8" fmla="*/ 71718 w 144084"/>
                  <a:gd name="connsiteY8" fmla="*/ 0 h 24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84" h="2407617">
                    <a:moveTo>
                      <a:pt x="71718" y="0"/>
                    </a:moveTo>
                    <a:lnTo>
                      <a:pt x="90900" y="153532"/>
                    </a:lnTo>
                    <a:cubicBezTo>
                      <a:pt x="125228" y="478735"/>
                      <a:pt x="144084" y="833045"/>
                      <a:pt x="144084" y="1203809"/>
                    </a:cubicBezTo>
                    <a:cubicBezTo>
                      <a:pt x="144084" y="1574573"/>
                      <a:pt x="125228" y="1928883"/>
                      <a:pt x="90900" y="2254086"/>
                    </a:cubicBezTo>
                    <a:lnTo>
                      <a:pt x="71718" y="2407617"/>
                    </a:lnTo>
                    <a:lnTo>
                      <a:pt x="60256" y="2318734"/>
                    </a:lnTo>
                    <a:cubicBezTo>
                      <a:pt x="21456" y="1976051"/>
                      <a:pt x="0" y="1599289"/>
                      <a:pt x="0" y="1203808"/>
                    </a:cubicBezTo>
                    <a:cubicBezTo>
                      <a:pt x="0" y="808327"/>
                      <a:pt x="21456" y="431566"/>
                      <a:pt x="60256" y="88882"/>
                    </a:cubicBezTo>
                    <a:lnTo>
                      <a:pt x="71718"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9" name="Freeform 58"/>
              <p:cNvSpPr/>
              <p:nvPr/>
            </p:nvSpPr>
            <p:spPr>
              <a:xfrm rot="5400000">
                <a:off x="1968175" y="3529133"/>
                <a:ext cx="2276710" cy="1074898"/>
              </a:xfrm>
              <a:custGeom>
                <a:avLst/>
                <a:gdLst>
                  <a:gd name="connsiteX0" fmla="*/ 0 w 2422532"/>
                  <a:gd name="connsiteY0" fmla="*/ 1031331 h 1031331"/>
                  <a:gd name="connsiteX1" fmla="*/ 72672 w 2422532"/>
                  <a:gd name="connsiteY1" fmla="*/ 63695 h 1031331"/>
                  <a:gd name="connsiteX2" fmla="*/ 96342 w 2422532"/>
                  <a:gd name="connsiteY2" fmla="*/ 60256 h 1031331"/>
                  <a:gd name="connsiteX3" fmla="*/ 1211268 w 2422532"/>
                  <a:gd name="connsiteY3" fmla="*/ 0 h 1031331"/>
                  <a:gd name="connsiteX4" fmla="*/ 2326194 w 2422532"/>
                  <a:gd name="connsiteY4" fmla="*/ 60256 h 1031331"/>
                  <a:gd name="connsiteX5" fmla="*/ 2349860 w 2422532"/>
                  <a:gd name="connsiteY5" fmla="*/ 63694 h 1031331"/>
                  <a:gd name="connsiteX6" fmla="*/ 2422532 w 2422532"/>
                  <a:gd name="connsiteY6" fmla="*/ 1031331 h 1031331"/>
                  <a:gd name="connsiteX7" fmla="*/ 2261543 w 2422532"/>
                  <a:gd name="connsiteY7" fmla="*/ 1011218 h 1031331"/>
                  <a:gd name="connsiteX8" fmla="*/ 1211266 w 2422532"/>
                  <a:gd name="connsiteY8" fmla="*/ 958033 h 1031331"/>
                  <a:gd name="connsiteX9" fmla="*/ 160989 w 2422532"/>
                  <a:gd name="connsiteY9" fmla="*/ 1011218 h 1031331"/>
                  <a:gd name="connsiteX10" fmla="*/ 0 w 2422532"/>
                  <a:gd name="connsiteY10" fmla="*/ 1031331 h 103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2532" h="1031331">
                    <a:moveTo>
                      <a:pt x="0" y="1031331"/>
                    </a:moveTo>
                    <a:lnTo>
                      <a:pt x="72672" y="63695"/>
                    </a:lnTo>
                    <a:lnTo>
                      <a:pt x="96342" y="60256"/>
                    </a:lnTo>
                    <a:cubicBezTo>
                      <a:pt x="439025" y="21456"/>
                      <a:pt x="815787" y="0"/>
                      <a:pt x="1211268" y="0"/>
                    </a:cubicBezTo>
                    <a:cubicBezTo>
                      <a:pt x="1606749" y="0"/>
                      <a:pt x="1983510" y="21456"/>
                      <a:pt x="2326194" y="60256"/>
                    </a:cubicBezTo>
                    <a:lnTo>
                      <a:pt x="2349860" y="63694"/>
                    </a:lnTo>
                    <a:lnTo>
                      <a:pt x="2422532" y="1031331"/>
                    </a:lnTo>
                    <a:lnTo>
                      <a:pt x="2261543" y="1011218"/>
                    </a:lnTo>
                    <a:cubicBezTo>
                      <a:pt x="1936340" y="976890"/>
                      <a:pt x="1582030" y="958033"/>
                      <a:pt x="1211266" y="958033"/>
                    </a:cubicBezTo>
                    <a:cubicBezTo>
                      <a:pt x="840502" y="958033"/>
                      <a:pt x="486192" y="976890"/>
                      <a:pt x="160989" y="1011218"/>
                    </a:cubicBezTo>
                    <a:lnTo>
                      <a:pt x="0" y="1031331"/>
                    </a:lnTo>
                    <a:close/>
                  </a:path>
                </a:pathLst>
              </a:cu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Freeform 59"/>
              <p:cNvSpPr/>
              <p:nvPr/>
            </p:nvSpPr>
            <p:spPr>
              <a:xfrm rot="5400000">
                <a:off x="3869083" y="3632024"/>
                <a:ext cx="1979509" cy="911532"/>
              </a:xfrm>
              <a:custGeom>
                <a:avLst/>
                <a:gdLst>
                  <a:gd name="connsiteX0" fmla="*/ 0 w 2130217"/>
                  <a:gd name="connsiteY0" fmla="*/ 1074898 h 1074898"/>
                  <a:gd name="connsiteX1" fmla="*/ 77137 w 2130217"/>
                  <a:gd name="connsiteY1" fmla="*/ 47817 h 1074898"/>
                  <a:gd name="connsiteX2" fmla="*/ 213347 w 2130217"/>
                  <a:gd name="connsiteY2" fmla="*/ 34472 h 1074898"/>
                  <a:gd name="connsiteX3" fmla="*/ 1065111 w 2130217"/>
                  <a:gd name="connsiteY3" fmla="*/ 0 h 1074898"/>
                  <a:gd name="connsiteX4" fmla="*/ 1916875 w 2130217"/>
                  <a:gd name="connsiteY4" fmla="*/ 34472 h 1074898"/>
                  <a:gd name="connsiteX5" fmla="*/ 2053081 w 2130217"/>
                  <a:gd name="connsiteY5" fmla="*/ 47817 h 1074898"/>
                  <a:gd name="connsiteX6" fmla="*/ 2130217 w 2130217"/>
                  <a:gd name="connsiteY6" fmla="*/ 1074898 h 1074898"/>
                  <a:gd name="connsiteX7" fmla="*/ 2115386 w 2130217"/>
                  <a:gd name="connsiteY7" fmla="*/ 1073045 h 1074898"/>
                  <a:gd name="connsiteX8" fmla="*/ 1065109 w 2130217"/>
                  <a:gd name="connsiteY8" fmla="*/ 1019860 h 1074898"/>
                  <a:gd name="connsiteX9" fmla="*/ 14832 w 2130217"/>
                  <a:gd name="connsiteY9" fmla="*/ 1073045 h 1074898"/>
                  <a:gd name="connsiteX10" fmla="*/ 0 w 2130217"/>
                  <a:gd name="connsiteY10" fmla="*/ 1074898 h 10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0217" h="1074898">
                    <a:moveTo>
                      <a:pt x="0" y="1074898"/>
                    </a:moveTo>
                    <a:lnTo>
                      <a:pt x="77137" y="47817"/>
                    </a:lnTo>
                    <a:lnTo>
                      <a:pt x="213347" y="34472"/>
                    </a:lnTo>
                    <a:cubicBezTo>
                      <a:pt x="482419" y="12069"/>
                      <a:pt x="768500" y="0"/>
                      <a:pt x="1065111" y="0"/>
                    </a:cubicBezTo>
                    <a:cubicBezTo>
                      <a:pt x="1361722" y="0"/>
                      <a:pt x="1647802" y="12069"/>
                      <a:pt x="1916875" y="34472"/>
                    </a:cubicBezTo>
                    <a:lnTo>
                      <a:pt x="2053081" y="47817"/>
                    </a:lnTo>
                    <a:lnTo>
                      <a:pt x="2130217" y="1074898"/>
                    </a:lnTo>
                    <a:lnTo>
                      <a:pt x="2115386" y="1073045"/>
                    </a:lnTo>
                    <a:cubicBezTo>
                      <a:pt x="1790183" y="1038717"/>
                      <a:pt x="1435873" y="1019860"/>
                      <a:pt x="1065109" y="1019860"/>
                    </a:cubicBezTo>
                    <a:cubicBezTo>
                      <a:pt x="694345" y="1019860"/>
                      <a:pt x="340035" y="1038717"/>
                      <a:pt x="14832" y="1073045"/>
                    </a:cubicBezTo>
                    <a:lnTo>
                      <a:pt x="0" y="1074898"/>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p:cNvSpPr/>
              <p:nvPr/>
            </p:nvSpPr>
            <p:spPr>
              <a:xfrm rot="5400000">
                <a:off x="5791663" y="3633675"/>
                <a:ext cx="1642580" cy="955173"/>
              </a:xfrm>
              <a:custGeom>
                <a:avLst/>
                <a:gdLst>
                  <a:gd name="connsiteX0" fmla="*/ 0 w 1829310"/>
                  <a:gd name="connsiteY0" fmla="*/ 1050642 h 1050642"/>
                  <a:gd name="connsiteX1" fmla="*/ 76386 w 1829310"/>
                  <a:gd name="connsiteY1" fmla="*/ 33543 h 1050642"/>
                  <a:gd name="connsiteX2" fmla="*/ 337395 w 1829310"/>
                  <a:gd name="connsiteY2" fmla="*/ 15578 h 1050642"/>
                  <a:gd name="connsiteX3" fmla="*/ 914657 w 1829310"/>
                  <a:gd name="connsiteY3" fmla="*/ 0 h 1050642"/>
                  <a:gd name="connsiteX4" fmla="*/ 1491919 w 1829310"/>
                  <a:gd name="connsiteY4" fmla="*/ 15578 h 1050642"/>
                  <a:gd name="connsiteX5" fmla="*/ 1752923 w 1829310"/>
                  <a:gd name="connsiteY5" fmla="*/ 33543 h 1050642"/>
                  <a:gd name="connsiteX6" fmla="*/ 1829310 w 1829310"/>
                  <a:gd name="connsiteY6" fmla="*/ 1050642 h 1050642"/>
                  <a:gd name="connsiteX7" fmla="*/ 1630495 w 1829310"/>
                  <a:gd name="connsiteY7" fmla="*/ 1033376 h 1050642"/>
                  <a:gd name="connsiteX8" fmla="*/ 914655 w 1829310"/>
                  <a:gd name="connsiteY8" fmla="*/ 1009236 h 1050642"/>
                  <a:gd name="connsiteX9" fmla="*/ 198815 w 1829310"/>
                  <a:gd name="connsiteY9" fmla="*/ 1033376 h 1050642"/>
                  <a:gd name="connsiteX10" fmla="*/ 0 w 1829310"/>
                  <a:gd name="connsiteY10" fmla="*/ 1050642 h 10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9310" h="1050642">
                    <a:moveTo>
                      <a:pt x="0" y="1050642"/>
                    </a:moveTo>
                    <a:lnTo>
                      <a:pt x="76386" y="33543"/>
                    </a:lnTo>
                    <a:lnTo>
                      <a:pt x="337395" y="15578"/>
                    </a:lnTo>
                    <a:cubicBezTo>
                      <a:pt x="523855" y="5364"/>
                      <a:pt x="716916" y="0"/>
                      <a:pt x="914657" y="0"/>
                    </a:cubicBezTo>
                    <a:cubicBezTo>
                      <a:pt x="1112397" y="0"/>
                      <a:pt x="1305458" y="5364"/>
                      <a:pt x="1491919" y="15578"/>
                    </a:cubicBezTo>
                    <a:lnTo>
                      <a:pt x="1752923" y="33543"/>
                    </a:lnTo>
                    <a:lnTo>
                      <a:pt x="1829310" y="1050642"/>
                    </a:lnTo>
                    <a:lnTo>
                      <a:pt x="1630495" y="1033376"/>
                    </a:lnTo>
                    <a:cubicBezTo>
                      <a:pt x="1401694" y="1017617"/>
                      <a:pt x="1161831" y="1009236"/>
                      <a:pt x="914655" y="1009236"/>
                    </a:cubicBezTo>
                    <a:cubicBezTo>
                      <a:pt x="667479" y="1009236"/>
                      <a:pt x="427616" y="1017617"/>
                      <a:pt x="198815" y="1033376"/>
                    </a:cubicBezTo>
                    <a:lnTo>
                      <a:pt x="0" y="1050642"/>
                    </a:lnTo>
                    <a:close/>
                  </a:path>
                </a:pathLst>
              </a:cu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Freeform 61"/>
              <p:cNvSpPr/>
              <p:nvPr/>
            </p:nvSpPr>
            <p:spPr>
              <a:xfrm rot="5400000">
                <a:off x="7372584" y="3688876"/>
                <a:ext cx="1419484" cy="871564"/>
              </a:xfrm>
              <a:custGeom>
                <a:avLst/>
                <a:gdLst>
                  <a:gd name="connsiteX0" fmla="*/ 0 w 1530095"/>
                  <a:gd name="connsiteY0" fmla="*/ 1048272 h 1048272"/>
                  <a:gd name="connsiteX1" fmla="*/ 76985 w 1530095"/>
                  <a:gd name="connsiteY1" fmla="*/ 23205 h 1048272"/>
                  <a:gd name="connsiteX2" fmla="*/ 187788 w 1530095"/>
                  <a:gd name="connsiteY2" fmla="*/ 15578 h 1048272"/>
                  <a:gd name="connsiteX3" fmla="*/ 765050 w 1530095"/>
                  <a:gd name="connsiteY3" fmla="*/ 0 h 1048272"/>
                  <a:gd name="connsiteX4" fmla="*/ 1342312 w 1530095"/>
                  <a:gd name="connsiteY4" fmla="*/ 15578 h 1048272"/>
                  <a:gd name="connsiteX5" fmla="*/ 1453110 w 1530095"/>
                  <a:gd name="connsiteY5" fmla="*/ 23204 h 1048272"/>
                  <a:gd name="connsiteX6" fmla="*/ 1530095 w 1530095"/>
                  <a:gd name="connsiteY6" fmla="*/ 1048272 h 1048272"/>
                  <a:gd name="connsiteX7" fmla="*/ 1480888 w 1530095"/>
                  <a:gd name="connsiteY7" fmla="*/ 1043998 h 1048272"/>
                  <a:gd name="connsiteX8" fmla="*/ 765048 w 1530095"/>
                  <a:gd name="connsiteY8" fmla="*/ 1019858 h 1048272"/>
                  <a:gd name="connsiteX9" fmla="*/ 49208 w 1530095"/>
                  <a:gd name="connsiteY9" fmla="*/ 1043998 h 1048272"/>
                  <a:gd name="connsiteX10" fmla="*/ 0 w 1530095"/>
                  <a:gd name="connsiteY10" fmla="*/ 1048272 h 104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0095" h="1048272">
                    <a:moveTo>
                      <a:pt x="0" y="1048272"/>
                    </a:moveTo>
                    <a:lnTo>
                      <a:pt x="76985" y="23205"/>
                    </a:lnTo>
                    <a:lnTo>
                      <a:pt x="187788" y="15578"/>
                    </a:lnTo>
                    <a:cubicBezTo>
                      <a:pt x="374248" y="5364"/>
                      <a:pt x="567309" y="0"/>
                      <a:pt x="765050" y="0"/>
                    </a:cubicBezTo>
                    <a:cubicBezTo>
                      <a:pt x="962790" y="0"/>
                      <a:pt x="1155851" y="5364"/>
                      <a:pt x="1342312" y="15578"/>
                    </a:cubicBezTo>
                    <a:lnTo>
                      <a:pt x="1453110" y="23204"/>
                    </a:lnTo>
                    <a:lnTo>
                      <a:pt x="1530095" y="1048272"/>
                    </a:lnTo>
                    <a:lnTo>
                      <a:pt x="1480888" y="1043998"/>
                    </a:lnTo>
                    <a:cubicBezTo>
                      <a:pt x="1252087" y="1028239"/>
                      <a:pt x="1012224" y="1019858"/>
                      <a:pt x="765048" y="1019858"/>
                    </a:cubicBezTo>
                    <a:cubicBezTo>
                      <a:pt x="517872" y="1019858"/>
                      <a:pt x="278009" y="1028239"/>
                      <a:pt x="49208" y="1043998"/>
                    </a:cubicBezTo>
                    <a:lnTo>
                      <a:pt x="0" y="1048272"/>
                    </a:lnTo>
                    <a:close/>
                  </a:path>
                </a:pathLst>
              </a:cu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83" name="TextBox 82"/>
            <p:cNvSpPr txBox="1"/>
            <p:nvPr/>
          </p:nvSpPr>
          <p:spPr>
            <a:xfrm>
              <a:off x="1428232" y="3795222"/>
              <a:ext cx="1374911" cy="305001"/>
            </a:xfrm>
            <a:prstGeom prst="rect">
              <a:avLst/>
            </a:prstGeom>
            <a:noFill/>
          </p:spPr>
          <p:txBody>
            <a:bodyPr wrap="none" rtlCol="0" anchor="ctr">
              <a:spAutoFit/>
            </a:bodyPr>
            <a:lstStyle/>
            <a:p>
              <a:r>
                <a:rPr lang="en-US" sz="2000" b="1" dirty="0">
                  <a:solidFill>
                    <a:schemeClr val="bg1"/>
                  </a:solidFill>
                </a:rPr>
                <a:t>1. </a:t>
              </a:r>
              <a:r>
                <a:rPr lang="zh-TW" altLang="en-US" sz="2000" b="1" dirty="0">
                  <a:solidFill>
                    <a:schemeClr val="bg1"/>
                  </a:solidFill>
                </a:rPr>
                <a:t>特徵選取</a:t>
              </a:r>
              <a:endParaRPr lang="en-US" sz="2000" b="1" dirty="0">
                <a:solidFill>
                  <a:schemeClr val="bg1"/>
                </a:solidFill>
              </a:endParaRPr>
            </a:p>
          </p:txBody>
        </p:sp>
        <p:sp>
          <p:nvSpPr>
            <p:cNvPr id="84" name="TextBox 83"/>
            <p:cNvSpPr txBox="1"/>
            <p:nvPr/>
          </p:nvSpPr>
          <p:spPr>
            <a:xfrm>
              <a:off x="3416719" y="3788743"/>
              <a:ext cx="1687776" cy="305001"/>
            </a:xfrm>
            <a:prstGeom prst="rect">
              <a:avLst/>
            </a:prstGeom>
            <a:noFill/>
          </p:spPr>
          <p:txBody>
            <a:bodyPr wrap="square" rtlCol="0" anchor="ctr">
              <a:spAutoFit/>
            </a:bodyPr>
            <a:lstStyle/>
            <a:p>
              <a:r>
                <a:rPr lang="en-US" sz="2000" b="1" dirty="0">
                  <a:solidFill>
                    <a:schemeClr val="bg1"/>
                  </a:solidFill>
                </a:rPr>
                <a:t>2. </a:t>
              </a:r>
              <a:r>
                <a:rPr lang="zh-TW" altLang="en-US" sz="2000" b="1" dirty="0">
                  <a:solidFill>
                    <a:schemeClr val="bg1"/>
                  </a:solidFill>
                </a:rPr>
                <a:t>資料清理</a:t>
              </a:r>
              <a:endParaRPr lang="en-US" sz="2000" b="1" dirty="0">
                <a:solidFill>
                  <a:schemeClr val="bg1"/>
                </a:solidFill>
              </a:endParaRPr>
            </a:p>
          </p:txBody>
        </p:sp>
        <p:sp>
          <p:nvSpPr>
            <p:cNvPr id="85" name="TextBox 84"/>
            <p:cNvSpPr txBox="1"/>
            <p:nvPr/>
          </p:nvSpPr>
          <p:spPr>
            <a:xfrm>
              <a:off x="5225418" y="3748299"/>
              <a:ext cx="1482533" cy="351924"/>
            </a:xfrm>
            <a:prstGeom prst="rect">
              <a:avLst/>
            </a:prstGeom>
            <a:noFill/>
          </p:spPr>
          <p:txBody>
            <a:bodyPr wrap="square" rtlCol="0" anchor="ctr">
              <a:spAutoFit/>
            </a:bodyPr>
            <a:lstStyle/>
            <a:p>
              <a:endParaRPr lang="en-US" sz="2400" b="1" dirty="0">
                <a:solidFill>
                  <a:schemeClr val="bg1"/>
                </a:solidFill>
              </a:endParaRPr>
            </a:p>
          </p:txBody>
        </p:sp>
        <p:sp>
          <p:nvSpPr>
            <p:cNvPr id="86" name="TextBox 85"/>
            <p:cNvSpPr txBox="1"/>
            <p:nvPr/>
          </p:nvSpPr>
          <p:spPr>
            <a:xfrm>
              <a:off x="8553593" y="3778443"/>
              <a:ext cx="1611360" cy="305001"/>
            </a:xfrm>
            <a:prstGeom prst="rect">
              <a:avLst/>
            </a:prstGeom>
            <a:noFill/>
          </p:spPr>
          <p:txBody>
            <a:bodyPr wrap="square" rtlCol="0" anchor="ctr">
              <a:spAutoFit/>
            </a:bodyPr>
            <a:lstStyle/>
            <a:p>
              <a:r>
                <a:rPr lang="en-US" sz="2000" b="1" dirty="0">
                  <a:solidFill>
                    <a:schemeClr val="bg1"/>
                  </a:solidFill>
                </a:rPr>
                <a:t>5. </a:t>
              </a:r>
              <a:r>
                <a:rPr lang="zh-TW" altLang="en-US" sz="2000" b="1" dirty="0">
                  <a:solidFill>
                    <a:schemeClr val="bg1"/>
                  </a:solidFill>
                </a:rPr>
                <a:t>資料採礦</a:t>
              </a:r>
              <a:r>
                <a:rPr lang="en-US" sz="2000" b="1" dirty="0">
                  <a:solidFill>
                    <a:schemeClr val="bg1"/>
                  </a:solidFill>
                </a:rPr>
                <a:t> </a:t>
              </a:r>
            </a:p>
          </p:txBody>
        </p:sp>
      </p:grpSp>
      <p:sp>
        <p:nvSpPr>
          <p:cNvPr id="109" name="Freeform 70">
            <a:extLst>
              <a:ext uri="{FF2B5EF4-FFF2-40B4-BE49-F238E27FC236}">
                <a16:creationId xmlns:a16="http://schemas.microsoft.com/office/drawing/2014/main" id="{69CE1AD0-B7DB-42D9-B995-FC1C76322BAD}"/>
              </a:ext>
            </a:extLst>
          </p:cNvPr>
          <p:cNvSpPr/>
          <p:nvPr/>
        </p:nvSpPr>
        <p:spPr>
          <a:xfrm>
            <a:off x="8899775" y="3049508"/>
            <a:ext cx="45719" cy="2076959"/>
          </a:xfrm>
          <a:custGeom>
            <a:avLst/>
            <a:gdLst>
              <a:gd name="connsiteX0" fmla="*/ 71718 w 144084"/>
              <a:gd name="connsiteY0" fmla="*/ 0 h 2407617"/>
              <a:gd name="connsiteX1" fmla="*/ 90900 w 144084"/>
              <a:gd name="connsiteY1" fmla="*/ 153532 h 2407617"/>
              <a:gd name="connsiteX2" fmla="*/ 144084 w 144084"/>
              <a:gd name="connsiteY2" fmla="*/ 1203809 h 2407617"/>
              <a:gd name="connsiteX3" fmla="*/ 90900 w 144084"/>
              <a:gd name="connsiteY3" fmla="*/ 2254086 h 2407617"/>
              <a:gd name="connsiteX4" fmla="*/ 71718 w 144084"/>
              <a:gd name="connsiteY4" fmla="*/ 2407617 h 2407617"/>
              <a:gd name="connsiteX5" fmla="*/ 60256 w 144084"/>
              <a:gd name="connsiteY5" fmla="*/ 2318734 h 2407617"/>
              <a:gd name="connsiteX6" fmla="*/ 0 w 144084"/>
              <a:gd name="connsiteY6" fmla="*/ 1203808 h 2407617"/>
              <a:gd name="connsiteX7" fmla="*/ 60256 w 144084"/>
              <a:gd name="connsiteY7" fmla="*/ 88882 h 2407617"/>
              <a:gd name="connsiteX8" fmla="*/ 71718 w 144084"/>
              <a:gd name="connsiteY8" fmla="*/ 0 h 24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84" h="2407617">
                <a:moveTo>
                  <a:pt x="71718" y="0"/>
                </a:moveTo>
                <a:lnTo>
                  <a:pt x="90900" y="153532"/>
                </a:lnTo>
                <a:cubicBezTo>
                  <a:pt x="125228" y="478735"/>
                  <a:pt x="144084" y="833045"/>
                  <a:pt x="144084" y="1203809"/>
                </a:cubicBezTo>
                <a:cubicBezTo>
                  <a:pt x="144084" y="1574573"/>
                  <a:pt x="125228" y="1928883"/>
                  <a:pt x="90900" y="2254086"/>
                </a:cubicBezTo>
                <a:lnTo>
                  <a:pt x="71718" y="2407617"/>
                </a:lnTo>
                <a:lnTo>
                  <a:pt x="60256" y="2318734"/>
                </a:lnTo>
                <a:cubicBezTo>
                  <a:pt x="21456" y="1976051"/>
                  <a:pt x="0" y="1599289"/>
                  <a:pt x="0" y="1203808"/>
                </a:cubicBezTo>
                <a:cubicBezTo>
                  <a:pt x="0" y="808327"/>
                  <a:pt x="21456" y="431566"/>
                  <a:pt x="60256" y="88882"/>
                </a:cubicBezTo>
                <a:lnTo>
                  <a:pt x="71718" y="0"/>
                </a:lnTo>
                <a:close/>
              </a:path>
            </a:pathLst>
          </a:custGeom>
          <a:solidFill>
            <a:schemeClr val="accent4">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Pentagon 64">
            <a:extLst>
              <a:ext uri="{FF2B5EF4-FFF2-40B4-BE49-F238E27FC236}">
                <a16:creationId xmlns:a16="http://schemas.microsoft.com/office/drawing/2014/main" id="{870DB56E-729D-4839-AE81-4A82063F4A07}"/>
              </a:ext>
            </a:extLst>
          </p:cNvPr>
          <p:cNvSpPr/>
          <p:nvPr/>
        </p:nvSpPr>
        <p:spPr>
          <a:xfrm>
            <a:off x="7949987" y="3655698"/>
            <a:ext cx="993641" cy="503378"/>
          </a:xfrm>
          <a:prstGeom prst="homePlat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2" name="TextBox 83">
            <a:extLst>
              <a:ext uri="{FF2B5EF4-FFF2-40B4-BE49-F238E27FC236}">
                <a16:creationId xmlns:a16="http://schemas.microsoft.com/office/drawing/2014/main" id="{8E677DAB-B0C4-47E7-9AB2-2E88D0F22F52}"/>
              </a:ext>
            </a:extLst>
          </p:cNvPr>
          <p:cNvSpPr txBox="1"/>
          <p:nvPr/>
        </p:nvSpPr>
        <p:spPr>
          <a:xfrm>
            <a:off x="7130424" y="3709485"/>
            <a:ext cx="1745348" cy="400110"/>
          </a:xfrm>
          <a:prstGeom prst="rect">
            <a:avLst/>
          </a:prstGeom>
          <a:noFill/>
        </p:spPr>
        <p:txBody>
          <a:bodyPr wrap="square" rtlCol="0" anchor="ctr">
            <a:spAutoFit/>
          </a:bodyPr>
          <a:lstStyle/>
          <a:p>
            <a:r>
              <a:rPr lang="en-US" sz="2000" b="1" dirty="0">
                <a:solidFill>
                  <a:schemeClr val="bg1"/>
                </a:solidFill>
              </a:rPr>
              <a:t>4. </a:t>
            </a:r>
            <a:r>
              <a:rPr lang="zh-TW" altLang="en-US" sz="2000" b="1" dirty="0">
                <a:solidFill>
                  <a:schemeClr val="bg1"/>
                </a:solidFill>
              </a:rPr>
              <a:t>資料轉換</a:t>
            </a:r>
            <a:endParaRPr lang="en-US" sz="2000" b="1" dirty="0">
              <a:solidFill>
                <a:schemeClr val="bg1"/>
              </a:solidFill>
            </a:endParaRPr>
          </a:p>
        </p:txBody>
      </p:sp>
      <p:sp>
        <p:nvSpPr>
          <p:cNvPr id="113" name="TextBox 83">
            <a:extLst>
              <a:ext uri="{FF2B5EF4-FFF2-40B4-BE49-F238E27FC236}">
                <a16:creationId xmlns:a16="http://schemas.microsoft.com/office/drawing/2014/main" id="{A1834615-A7AB-4483-A0FE-C6F404BA54B5}"/>
              </a:ext>
            </a:extLst>
          </p:cNvPr>
          <p:cNvSpPr txBox="1"/>
          <p:nvPr/>
        </p:nvSpPr>
        <p:spPr>
          <a:xfrm>
            <a:off x="5333259" y="3714117"/>
            <a:ext cx="1854931" cy="400110"/>
          </a:xfrm>
          <a:prstGeom prst="rect">
            <a:avLst/>
          </a:prstGeom>
          <a:noFill/>
        </p:spPr>
        <p:txBody>
          <a:bodyPr wrap="square" rtlCol="0" anchor="ctr">
            <a:spAutoFit/>
          </a:bodyPr>
          <a:lstStyle/>
          <a:p>
            <a:r>
              <a:rPr lang="en-US" sz="2000" b="1" dirty="0">
                <a:solidFill>
                  <a:schemeClr val="bg1"/>
                </a:solidFill>
              </a:rPr>
              <a:t>3. </a:t>
            </a:r>
            <a:r>
              <a:rPr lang="zh-TW" altLang="en-US" sz="2000" b="1" dirty="0">
                <a:solidFill>
                  <a:schemeClr val="bg1"/>
                </a:solidFill>
              </a:rPr>
              <a:t>資料整合</a:t>
            </a:r>
            <a:endParaRPr lang="en-US" sz="2000" b="1" dirty="0">
              <a:solidFill>
                <a:schemeClr val="bg1"/>
              </a:solidFill>
            </a:endParaRPr>
          </a:p>
        </p:txBody>
      </p:sp>
      <p:sp>
        <p:nvSpPr>
          <p:cNvPr id="115" name="TextBox 83">
            <a:extLst>
              <a:ext uri="{FF2B5EF4-FFF2-40B4-BE49-F238E27FC236}">
                <a16:creationId xmlns:a16="http://schemas.microsoft.com/office/drawing/2014/main" id="{B3127AE6-11A9-4266-8E46-09FB444692DE}"/>
              </a:ext>
            </a:extLst>
          </p:cNvPr>
          <p:cNvSpPr txBox="1"/>
          <p:nvPr/>
        </p:nvSpPr>
        <p:spPr>
          <a:xfrm>
            <a:off x="5345573" y="4354467"/>
            <a:ext cx="1000823" cy="646331"/>
          </a:xfrm>
          <a:prstGeom prst="rect">
            <a:avLst/>
          </a:prstGeom>
          <a:noFill/>
        </p:spPr>
        <p:txBody>
          <a:bodyPr wrap="square" rtlCol="0" anchor="ctr">
            <a:spAutoFit/>
          </a:bodyPr>
          <a:lstStyle/>
          <a:p>
            <a:r>
              <a:rPr lang="zh-TW" altLang="en-US" b="1" dirty="0">
                <a:solidFill>
                  <a:schemeClr val="bg1"/>
                </a:solidFill>
              </a:rPr>
              <a:t>加入外部指標</a:t>
            </a:r>
            <a:endParaRPr lang="en-US" b="1" dirty="0">
              <a:solidFill>
                <a:schemeClr val="bg1"/>
              </a:solidFill>
            </a:endParaRPr>
          </a:p>
        </p:txBody>
      </p:sp>
      <p:sp>
        <p:nvSpPr>
          <p:cNvPr id="117" name="TextBox 83">
            <a:extLst>
              <a:ext uri="{FF2B5EF4-FFF2-40B4-BE49-F238E27FC236}">
                <a16:creationId xmlns:a16="http://schemas.microsoft.com/office/drawing/2014/main" id="{4E7371BA-1289-465C-B6D7-86EBDDB70AF3}"/>
              </a:ext>
            </a:extLst>
          </p:cNvPr>
          <p:cNvSpPr txBox="1"/>
          <p:nvPr/>
        </p:nvSpPr>
        <p:spPr>
          <a:xfrm>
            <a:off x="1046384" y="4425368"/>
            <a:ext cx="1160574" cy="646331"/>
          </a:xfrm>
          <a:prstGeom prst="rect">
            <a:avLst/>
          </a:prstGeom>
          <a:noFill/>
        </p:spPr>
        <p:txBody>
          <a:bodyPr wrap="square" rtlCol="0" anchor="ctr">
            <a:spAutoFit/>
          </a:bodyPr>
          <a:lstStyle/>
          <a:p>
            <a:r>
              <a:rPr lang="zh-TW" altLang="en-US" b="1" dirty="0">
                <a:solidFill>
                  <a:schemeClr val="bg1"/>
                </a:solidFill>
              </a:rPr>
              <a:t>關鍵字</a:t>
            </a:r>
            <a:endParaRPr lang="en-US" altLang="zh-TW" b="1" dirty="0">
              <a:solidFill>
                <a:schemeClr val="bg1"/>
              </a:solidFill>
            </a:endParaRPr>
          </a:p>
          <a:p>
            <a:r>
              <a:rPr lang="zh-TW" altLang="en-US" b="1" dirty="0">
                <a:solidFill>
                  <a:schemeClr val="bg1"/>
                </a:solidFill>
              </a:rPr>
              <a:t>選取</a:t>
            </a:r>
            <a:endParaRPr lang="en-US" b="1" dirty="0">
              <a:solidFill>
                <a:schemeClr val="bg1"/>
              </a:solidFill>
            </a:endParaRPr>
          </a:p>
        </p:txBody>
      </p:sp>
      <p:sp>
        <p:nvSpPr>
          <p:cNvPr id="118" name="TextBox 83">
            <a:extLst>
              <a:ext uri="{FF2B5EF4-FFF2-40B4-BE49-F238E27FC236}">
                <a16:creationId xmlns:a16="http://schemas.microsoft.com/office/drawing/2014/main" id="{28ACB79F-0516-4861-AE18-5E74EBCA6999}"/>
              </a:ext>
            </a:extLst>
          </p:cNvPr>
          <p:cNvSpPr txBox="1"/>
          <p:nvPr/>
        </p:nvSpPr>
        <p:spPr>
          <a:xfrm>
            <a:off x="3259862" y="4386344"/>
            <a:ext cx="996209" cy="646331"/>
          </a:xfrm>
          <a:prstGeom prst="rect">
            <a:avLst/>
          </a:prstGeom>
          <a:noFill/>
        </p:spPr>
        <p:txBody>
          <a:bodyPr wrap="square" rtlCol="0" anchor="ctr">
            <a:spAutoFit/>
          </a:bodyPr>
          <a:lstStyle/>
          <a:p>
            <a:r>
              <a:rPr lang="zh-TW" altLang="en-US" b="1" dirty="0">
                <a:solidFill>
                  <a:schemeClr val="bg1"/>
                </a:solidFill>
              </a:rPr>
              <a:t>填補資料空值</a:t>
            </a:r>
            <a:endParaRPr lang="en-US" b="1" dirty="0">
              <a:solidFill>
                <a:schemeClr val="bg1"/>
              </a:solidFill>
            </a:endParaRPr>
          </a:p>
        </p:txBody>
      </p:sp>
      <p:cxnSp>
        <p:nvCxnSpPr>
          <p:cNvPr id="45" name="直線接點 44">
            <a:extLst>
              <a:ext uri="{FF2B5EF4-FFF2-40B4-BE49-F238E27FC236}">
                <a16:creationId xmlns:a16="http://schemas.microsoft.com/office/drawing/2014/main" id="{E261871A-ADD6-4BBA-88F5-AD6B0B69EC4D}"/>
              </a:ext>
            </a:extLst>
          </p:cNvPr>
          <p:cNvCxnSpPr>
            <a:cxnSpLocks/>
          </p:cNvCxnSpPr>
          <p:nvPr/>
        </p:nvCxnSpPr>
        <p:spPr>
          <a:xfrm>
            <a:off x="8803228" y="2009616"/>
            <a:ext cx="46447" cy="4020457"/>
          </a:xfrm>
          <a:prstGeom prst="line">
            <a:avLst/>
          </a:prstGeom>
          <a:ln w="571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61E62871-4F2E-4F45-9CF1-3505A6B88273}"/>
              </a:ext>
            </a:extLst>
          </p:cNvPr>
          <p:cNvSpPr txBox="1"/>
          <p:nvPr/>
        </p:nvSpPr>
        <p:spPr>
          <a:xfrm>
            <a:off x="6820722" y="5652905"/>
            <a:ext cx="1516742" cy="369332"/>
          </a:xfrm>
          <a:prstGeom prst="rect">
            <a:avLst/>
          </a:prstGeom>
          <a:noFill/>
        </p:spPr>
        <p:txBody>
          <a:bodyPr wrap="square" rtlCol="0">
            <a:spAutoFit/>
          </a:bodyPr>
          <a:lstStyle/>
          <a:p>
            <a:r>
              <a:rPr lang="zh-TW" altLang="en-US" dirty="0"/>
              <a:t> </a:t>
            </a:r>
            <a:r>
              <a:rPr lang="zh-TW" altLang="en-US" b="1" dirty="0"/>
              <a:t>資料前處理</a:t>
            </a:r>
            <a:endParaRPr lang="en-US" b="1" dirty="0"/>
          </a:p>
        </p:txBody>
      </p:sp>
      <p:sp>
        <p:nvSpPr>
          <p:cNvPr id="47" name="TextBox 83">
            <a:extLst>
              <a:ext uri="{FF2B5EF4-FFF2-40B4-BE49-F238E27FC236}">
                <a16:creationId xmlns:a16="http://schemas.microsoft.com/office/drawing/2014/main" id="{C5C192C2-0642-4BA3-AD12-BC033F5CCD20}"/>
              </a:ext>
            </a:extLst>
          </p:cNvPr>
          <p:cNvSpPr txBox="1"/>
          <p:nvPr/>
        </p:nvSpPr>
        <p:spPr>
          <a:xfrm>
            <a:off x="7134200" y="4306334"/>
            <a:ext cx="1000823" cy="646331"/>
          </a:xfrm>
          <a:prstGeom prst="rect">
            <a:avLst/>
          </a:prstGeom>
          <a:noFill/>
        </p:spPr>
        <p:txBody>
          <a:bodyPr wrap="square" rtlCol="0" anchor="ctr">
            <a:spAutoFit/>
          </a:bodyPr>
          <a:lstStyle/>
          <a:p>
            <a:r>
              <a:rPr lang="zh-TW" altLang="en-US" b="1" dirty="0">
                <a:solidFill>
                  <a:schemeClr val="bg1"/>
                </a:solidFill>
              </a:rPr>
              <a:t>正規化</a:t>
            </a:r>
            <a:endParaRPr lang="en-US" altLang="zh-TW" b="1" dirty="0">
              <a:solidFill>
                <a:schemeClr val="bg1"/>
              </a:solidFill>
            </a:endParaRPr>
          </a:p>
          <a:p>
            <a:r>
              <a:rPr lang="zh-TW" altLang="en-US" b="1" dirty="0">
                <a:solidFill>
                  <a:schemeClr val="bg1"/>
                </a:solidFill>
              </a:rPr>
              <a:t>一般化</a:t>
            </a:r>
            <a:endParaRPr lang="en-US" b="1" dirty="0">
              <a:solidFill>
                <a:schemeClr val="bg1"/>
              </a:solidFill>
            </a:endParaRPr>
          </a:p>
        </p:txBody>
      </p:sp>
      <p:sp>
        <p:nvSpPr>
          <p:cNvPr id="48" name="TextBox 83">
            <a:extLst>
              <a:ext uri="{FF2B5EF4-FFF2-40B4-BE49-F238E27FC236}">
                <a16:creationId xmlns:a16="http://schemas.microsoft.com/office/drawing/2014/main" id="{84368669-5374-42F7-BE6F-F27CD081E0FE}"/>
              </a:ext>
            </a:extLst>
          </p:cNvPr>
          <p:cNvSpPr txBox="1"/>
          <p:nvPr/>
        </p:nvSpPr>
        <p:spPr>
          <a:xfrm>
            <a:off x="8913775" y="4060706"/>
            <a:ext cx="1000823" cy="923330"/>
          </a:xfrm>
          <a:prstGeom prst="rect">
            <a:avLst/>
          </a:prstGeom>
          <a:noFill/>
        </p:spPr>
        <p:txBody>
          <a:bodyPr wrap="square" rtlCol="0" anchor="ctr">
            <a:spAutoFit/>
          </a:bodyPr>
          <a:lstStyle/>
          <a:p>
            <a:r>
              <a:rPr lang="zh-TW" altLang="en-US" b="1" dirty="0">
                <a:solidFill>
                  <a:schemeClr val="bg1"/>
                </a:solidFill>
              </a:rPr>
              <a:t>預測性數據挖掘</a:t>
            </a:r>
            <a:endParaRPr lang="en-US" b="1" dirty="0">
              <a:solidFill>
                <a:schemeClr val="bg1"/>
              </a:solidFill>
            </a:endParaRPr>
          </a:p>
        </p:txBody>
      </p:sp>
      <p:sp>
        <p:nvSpPr>
          <p:cNvPr id="4" name="投影片編號版面配置區 3"/>
          <p:cNvSpPr>
            <a:spLocks noGrp="1"/>
          </p:cNvSpPr>
          <p:nvPr>
            <p:ph type="sldNum" sz="quarter" idx="12"/>
          </p:nvPr>
        </p:nvSpPr>
        <p:spPr/>
        <p:txBody>
          <a:bodyPr/>
          <a:lstStyle/>
          <a:p>
            <a:fld id="{6E18DBF4-37B7-4C4F-9728-A1C100B177EE}" type="slidenum">
              <a:rPr lang="en-US" smtClean="0"/>
              <a:pPr/>
              <a:t>19</a:t>
            </a:fld>
            <a:endParaRPr lang="en-US"/>
          </a:p>
        </p:txBody>
      </p:sp>
      <p:sp>
        <p:nvSpPr>
          <p:cNvPr id="49" name="Footer Placeholder 4">
            <a:extLst>
              <a:ext uri="{FF2B5EF4-FFF2-40B4-BE49-F238E27FC236}">
                <a16:creationId xmlns:a16="http://schemas.microsoft.com/office/drawing/2014/main" id="{68A28EB5-654A-4298-B63D-0CD8EB0691EA}"/>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28929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zh-TW" altLang="en-US" b="1" dirty="0"/>
              <a:t>報告大綱</a:t>
            </a:r>
            <a:endParaRPr lang="en-US" b="1" dirty="0"/>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cxnSp>
        <p:nvCxnSpPr>
          <p:cNvPr id="84" name="Straight Connector 83"/>
          <p:cNvCxnSpPr>
            <a:stCxn id="65" idx="6"/>
            <a:endCxn id="69" idx="2"/>
          </p:cNvCxnSpPr>
          <p:nvPr/>
        </p:nvCxnSpPr>
        <p:spPr>
          <a:xfrm>
            <a:off x="2649220" y="2492207"/>
            <a:ext cx="728218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Oval 64">
            <a:hlinkClick r:id="rId3" action="ppaction://hlinksldjump"/>
          </p:cNvPr>
          <p:cNvSpPr>
            <a:spLocks/>
          </p:cNvSpPr>
          <p:nvPr/>
        </p:nvSpPr>
        <p:spPr>
          <a:xfrm>
            <a:off x="1917700" y="2126447"/>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tx1"/>
              </a:solidFill>
              <a:latin typeface="FontAwesome" pitchFamily="2" charset="0"/>
            </a:endParaRPr>
          </a:p>
        </p:txBody>
      </p:sp>
      <p:sp>
        <p:nvSpPr>
          <p:cNvPr id="66" name="Oval 65">
            <a:hlinkClick r:id="rId4" action="ppaction://hlinksldjump"/>
          </p:cNvPr>
          <p:cNvSpPr>
            <a:spLocks/>
          </p:cNvSpPr>
          <p:nvPr/>
        </p:nvSpPr>
        <p:spPr>
          <a:xfrm>
            <a:off x="3921125" y="2126447"/>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bg2"/>
              </a:solidFill>
              <a:latin typeface="FontAwesome" pitchFamily="2" charset="0"/>
            </a:endParaRPr>
          </a:p>
        </p:txBody>
      </p:sp>
      <p:sp>
        <p:nvSpPr>
          <p:cNvPr id="67" name="Oval 66">
            <a:hlinkClick r:id="rId3" action="ppaction://hlinksldjump"/>
          </p:cNvPr>
          <p:cNvSpPr>
            <a:spLocks/>
          </p:cNvSpPr>
          <p:nvPr/>
        </p:nvSpPr>
        <p:spPr>
          <a:xfrm>
            <a:off x="5924550" y="2126447"/>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1"/>
              </a:solidFill>
              <a:latin typeface="FontAwesome" pitchFamily="2" charset="0"/>
            </a:endParaRPr>
          </a:p>
        </p:txBody>
      </p:sp>
      <p:sp>
        <p:nvSpPr>
          <p:cNvPr id="68" name="Oval 67">
            <a:hlinkClick r:id="rId4" action="ppaction://hlinksldjump"/>
          </p:cNvPr>
          <p:cNvSpPr>
            <a:spLocks/>
          </p:cNvSpPr>
          <p:nvPr/>
        </p:nvSpPr>
        <p:spPr>
          <a:xfrm>
            <a:off x="7927975" y="2126447"/>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3"/>
              </a:solidFill>
              <a:latin typeface="FontAwesome" pitchFamily="2" charset="0"/>
            </a:endParaRPr>
          </a:p>
        </p:txBody>
      </p:sp>
      <p:sp>
        <p:nvSpPr>
          <p:cNvPr id="69" name="Oval 68">
            <a:hlinkClick r:id="rId5" action="ppaction://hlinksldjump"/>
          </p:cNvPr>
          <p:cNvSpPr>
            <a:spLocks/>
          </p:cNvSpPr>
          <p:nvPr/>
        </p:nvSpPr>
        <p:spPr>
          <a:xfrm>
            <a:off x="9931400" y="2126447"/>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4"/>
              </a:solidFill>
              <a:latin typeface="FontAwesome" pitchFamily="2" charset="0"/>
            </a:endParaRPr>
          </a:p>
        </p:txBody>
      </p:sp>
      <p:cxnSp>
        <p:nvCxnSpPr>
          <p:cNvPr id="88" name="Straight Connector 87"/>
          <p:cNvCxnSpPr>
            <a:stCxn id="76" idx="2"/>
            <a:endCxn id="72" idx="6"/>
          </p:cNvCxnSpPr>
          <p:nvPr/>
        </p:nvCxnSpPr>
        <p:spPr>
          <a:xfrm flipH="1">
            <a:off x="2649220" y="4089266"/>
            <a:ext cx="728218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Oval 71">
            <a:hlinkClick r:id="" action="ppaction://noaction"/>
          </p:cNvPr>
          <p:cNvSpPr>
            <a:spLocks/>
          </p:cNvSpPr>
          <p:nvPr/>
        </p:nvSpPr>
        <p:spPr>
          <a:xfrm>
            <a:off x="1917700" y="3723506"/>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2"/>
              </a:solidFill>
              <a:latin typeface="FontAwesome" pitchFamily="2" charset="0"/>
            </a:endParaRPr>
          </a:p>
        </p:txBody>
      </p:sp>
      <p:sp>
        <p:nvSpPr>
          <p:cNvPr id="73" name="Oval 72">
            <a:hlinkClick r:id="" action="ppaction://noaction"/>
          </p:cNvPr>
          <p:cNvSpPr>
            <a:spLocks/>
          </p:cNvSpPr>
          <p:nvPr/>
        </p:nvSpPr>
        <p:spPr>
          <a:xfrm>
            <a:off x="3921125" y="3723506"/>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3"/>
              </a:solidFill>
              <a:latin typeface="FontAwesome" pitchFamily="2" charset="0"/>
            </a:endParaRPr>
          </a:p>
        </p:txBody>
      </p:sp>
      <p:sp>
        <p:nvSpPr>
          <p:cNvPr id="74" name="Oval 73">
            <a:hlinkClick r:id="" action="ppaction://noaction"/>
          </p:cNvPr>
          <p:cNvSpPr>
            <a:spLocks/>
          </p:cNvSpPr>
          <p:nvPr/>
        </p:nvSpPr>
        <p:spPr>
          <a:xfrm>
            <a:off x="5924550" y="3723506"/>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4"/>
              </a:solidFill>
              <a:latin typeface="FontAwesome" pitchFamily="2" charset="0"/>
            </a:endParaRPr>
          </a:p>
        </p:txBody>
      </p:sp>
      <p:sp>
        <p:nvSpPr>
          <p:cNvPr id="75" name="Oval 74">
            <a:hlinkClick r:id="" action="ppaction://noaction"/>
          </p:cNvPr>
          <p:cNvSpPr>
            <a:spLocks/>
          </p:cNvSpPr>
          <p:nvPr/>
        </p:nvSpPr>
        <p:spPr>
          <a:xfrm>
            <a:off x="7927975" y="3723506"/>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6"/>
              </a:solidFill>
              <a:latin typeface="FontAwesome" pitchFamily="2" charset="0"/>
            </a:endParaRPr>
          </a:p>
        </p:txBody>
      </p:sp>
      <p:sp>
        <p:nvSpPr>
          <p:cNvPr id="76" name="Oval 75">
            <a:hlinkClick r:id="" action="ppaction://noaction"/>
          </p:cNvPr>
          <p:cNvSpPr>
            <a:spLocks/>
          </p:cNvSpPr>
          <p:nvPr/>
        </p:nvSpPr>
        <p:spPr>
          <a:xfrm>
            <a:off x="9931400" y="3723506"/>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5"/>
              </a:solidFill>
              <a:latin typeface="FontAwesome" pitchFamily="2" charset="0"/>
            </a:endParaRPr>
          </a:p>
        </p:txBody>
      </p:sp>
      <p:cxnSp>
        <p:nvCxnSpPr>
          <p:cNvPr id="92" name="Straight Connector 91"/>
          <p:cNvCxnSpPr>
            <a:stCxn id="78" idx="6"/>
            <a:endCxn id="59" idx="1"/>
          </p:cNvCxnSpPr>
          <p:nvPr/>
        </p:nvCxnSpPr>
        <p:spPr>
          <a:xfrm flipV="1">
            <a:off x="2649220" y="5686170"/>
            <a:ext cx="839073" cy="15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Oval 77">
            <a:hlinkClick r:id="" action="ppaction://noaction"/>
          </p:cNvPr>
          <p:cNvSpPr>
            <a:spLocks/>
          </p:cNvSpPr>
          <p:nvPr/>
        </p:nvSpPr>
        <p:spPr>
          <a:xfrm>
            <a:off x="1917700" y="5320565"/>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1"/>
              </a:solidFill>
              <a:latin typeface="FontAwesome" pitchFamily="2" charset="0"/>
            </a:endParaRPr>
          </a:p>
        </p:txBody>
      </p:sp>
      <p:sp>
        <p:nvSpPr>
          <p:cNvPr id="79" name="Oval 78">
            <a:hlinkClick r:id="" action="ppaction://noaction"/>
          </p:cNvPr>
          <p:cNvSpPr>
            <a:spLocks/>
          </p:cNvSpPr>
          <p:nvPr/>
        </p:nvSpPr>
        <p:spPr>
          <a:xfrm>
            <a:off x="3921125" y="5320565"/>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b="1" dirty="0">
              <a:solidFill>
                <a:schemeClr val="accent6"/>
              </a:solidFill>
              <a:latin typeface="FontAwesome" pitchFamily="2" charset="0"/>
            </a:endParaRPr>
          </a:p>
        </p:txBody>
      </p:sp>
      <p:cxnSp>
        <p:nvCxnSpPr>
          <p:cNvPr id="90" name="Straight Connector 89"/>
          <p:cNvCxnSpPr>
            <a:stCxn id="72" idx="4"/>
            <a:endCxn id="78" idx="0"/>
          </p:cNvCxnSpPr>
          <p:nvPr/>
        </p:nvCxnSpPr>
        <p:spPr>
          <a:xfrm>
            <a:off x="2283460" y="4455026"/>
            <a:ext cx="0" cy="865539"/>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1723390" y="1763706"/>
            <a:ext cx="1107997" cy="369332"/>
          </a:xfrm>
          <a:prstGeom prst="rect">
            <a:avLst/>
          </a:prstGeom>
        </p:spPr>
        <p:txBody>
          <a:bodyPr wrap="none" anchor="b">
            <a:spAutoFit/>
          </a:bodyPr>
          <a:lstStyle/>
          <a:p>
            <a:pPr algn="ctr"/>
            <a:r>
              <a:rPr lang="zh-TW" altLang="en-US" b="1" dirty="0">
                <a:latin typeface="+mj-ea"/>
                <a:ea typeface="+mj-ea"/>
              </a:rPr>
              <a:t>成員介紹</a:t>
            </a:r>
            <a:endParaRPr lang="en-US" b="1" dirty="0">
              <a:latin typeface="+mj-ea"/>
              <a:ea typeface="+mj-ea"/>
            </a:endParaRPr>
          </a:p>
        </p:txBody>
      </p:sp>
      <p:sp>
        <p:nvSpPr>
          <p:cNvPr id="96" name="Rectangle 95"/>
          <p:cNvSpPr/>
          <p:nvPr/>
        </p:nvSpPr>
        <p:spPr>
          <a:xfrm>
            <a:off x="3748360" y="1763706"/>
            <a:ext cx="1091967" cy="369332"/>
          </a:xfrm>
          <a:prstGeom prst="rect">
            <a:avLst/>
          </a:prstGeom>
        </p:spPr>
        <p:txBody>
          <a:bodyPr wrap="none" anchor="b">
            <a:spAutoFit/>
          </a:bodyPr>
          <a:lstStyle/>
          <a:p>
            <a:pPr algn="ctr"/>
            <a:r>
              <a:rPr lang="en-US" altLang="zh-TW" b="1" dirty="0">
                <a:latin typeface="+mj-ea"/>
                <a:ea typeface="+mj-ea"/>
              </a:rPr>
              <a:t>Hadoop</a:t>
            </a:r>
            <a:endParaRPr lang="en-US" b="1" dirty="0">
              <a:latin typeface="+mj-ea"/>
              <a:ea typeface="+mj-ea"/>
            </a:endParaRPr>
          </a:p>
        </p:txBody>
      </p:sp>
      <p:sp>
        <p:nvSpPr>
          <p:cNvPr id="97" name="Rectangle 96"/>
          <p:cNvSpPr/>
          <p:nvPr/>
        </p:nvSpPr>
        <p:spPr>
          <a:xfrm>
            <a:off x="5783472" y="1763706"/>
            <a:ext cx="1024640" cy="369332"/>
          </a:xfrm>
          <a:prstGeom prst="rect">
            <a:avLst/>
          </a:prstGeom>
        </p:spPr>
        <p:txBody>
          <a:bodyPr wrap="none" anchor="b">
            <a:spAutoFit/>
          </a:bodyPr>
          <a:lstStyle/>
          <a:p>
            <a:pPr algn="ctr"/>
            <a:r>
              <a:rPr lang="en-US" altLang="zh-TW" b="1" dirty="0">
                <a:latin typeface="+mj-ea"/>
                <a:ea typeface="+mj-ea"/>
              </a:rPr>
              <a:t>G</a:t>
            </a:r>
            <a:r>
              <a:rPr lang="en-US" b="1" dirty="0">
                <a:latin typeface="+mj-ea"/>
                <a:ea typeface="+mj-ea"/>
              </a:rPr>
              <a:t>anglia</a:t>
            </a:r>
          </a:p>
        </p:txBody>
      </p:sp>
      <p:sp>
        <p:nvSpPr>
          <p:cNvPr id="98" name="Rectangle 97"/>
          <p:cNvSpPr/>
          <p:nvPr/>
        </p:nvSpPr>
        <p:spPr>
          <a:xfrm>
            <a:off x="7565161" y="1763706"/>
            <a:ext cx="1457147" cy="369332"/>
          </a:xfrm>
          <a:prstGeom prst="rect">
            <a:avLst/>
          </a:prstGeom>
        </p:spPr>
        <p:txBody>
          <a:bodyPr wrap="square" anchor="b">
            <a:spAutoFit/>
          </a:bodyPr>
          <a:lstStyle/>
          <a:p>
            <a:pPr algn="ctr"/>
            <a:r>
              <a:rPr lang="zh-TW" altLang="en-US" b="1" dirty="0">
                <a:latin typeface="+mj-ea"/>
                <a:ea typeface="+mj-ea"/>
              </a:rPr>
              <a:t>期末專題</a:t>
            </a:r>
            <a:endParaRPr lang="en-US" b="1" dirty="0">
              <a:latin typeface="+mj-ea"/>
              <a:ea typeface="+mj-ea"/>
            </a:endParaRPr>
          </a:p>
        </p:txBody>
      </p:sp>
      <p:sp>
        <p:nvSpPr>
          <p:cNvPr id="99" name="Rectangle 98"/>
          <p:cNvSpPr/>
          <p:nvPr/>
        </p:nvSpPr>
        <p:spPr>
          <a:xfrm>
            <a:off x="9699762" y="1763706"/>
            <a:ext cx="1265079" cy="369332"/>
          </a:xfrm>
          <a:prstGeom prst="rect">
            <a:avLst/>
          </a:prstGeom>
        </p:spPr>
        <p:txBody>
          <a:bodyPr wrap="square" anchor="b">
            <a:spAutoFit/>
          </a:bodyPr>
          <a:lstStyle/>
          <a:p>
            <a:pPr algn="ctr"/>
            <a:r>
              <a:rPr lang="zh-TW" altLang="en-US" b="1" dirty="0">
                <a:latin typeface="+mj-ea"/>
                <a:ea typeface="+mj-ea"/>
              </a:rPr>
              <a:t>研究動機</a:t>
            </a:r>
            <a:endParaRPr lang="en-US" b="1" dirty="0">
              <a:latin typeface="+mj-ea"/>
              <a:ea typeface="+mj-ea"/>
            </a:endParaRPr>
          </a:p>
        </p:txBody>
      </p:sp>
      <p:sp>
        <p:nvSpPr>
          <p:cNvPr id="105" name="Rectangle 104"/>
          <p:cNvSpPr/>
          <p:nvPr/>
        </p:nvSpPr>
        <p:spPr>
          <a:xfrm>
            <a:off x="1723390" y="4955419"/>
            <a:ext cx="1107997" cy="369332"/>
          </a:xfrm>
          <a:prstGeom prst="rect">
            <a:avLst/>
          </a:prstGeom>
          <a:solidFill>
            <a:schemeClr val="bg1"/>
          </a:solidFill>
        </p:spPr>
        <p:txBody>
          <a:bodyPr wrap="none">
            <a:spAutoFit/>
          </a:bodyPr>
          <a:lstStyle/>
          <a:p>
            <a:pPr algn="ctr"/>
            <a:r>
              <a:rPr lang="zh-TW" altLang="en-US" b="1" dirty="0">
                <a:latin typeface="+mj-ea"/>
                <a:ea typeface="+mj-ea"/>
              </a:rPr>
              <a:t>成果分析</a:t>
            </a:r>
            <a:endParaRPr lang="en-US" b="1" dirty="0">
              <a:latin typeface="+mj-ea"/>
              <a:ea typeface="+mj-ea"/>
            </a:endParaRPr>
          </a:p>
        </p:txBody>
      </p:sp>
      <p:sp>
        <p:nvSpPr>
          <p:cNvPr id="106" name="Rectangle 105"/>
          <p:cNvSpPr/>
          <p:nvPr/>
        </p:nvSpPr>
        <p:spPr>
          <a:xfrm>
            <a:off x="3315076" y="4936066"/>
            <a:ext cx="1943617" cy="369332"/>
          </a:xfrm>
          <a:prstGeom prst="rect">
            <a:avLst/>
          </a:prstGeom>
          <a:solidFill>
            <a:schemeClr val="bg1"/>
          </a:solidFill>
        </p:spPr>
        <p:txBody>
          <a:bodyPr wrap="square">
            <a:spAutoFit/>
          </a:bodyPr>
          <a:lstStyle/>
          <a:p>
            <a:pPr algn="ctr"/>
            <a:r>
              <a:rPr lang="zh-TW" altLang="en-US" b="1" dirty="0">
                <a:latin typeface="+mj-ea"/>
                <a:ea typeface="+mj-ea"/>
              </a:rPr>
              <a:t>特別感謝</a:t>
            </a:r>
            <a:endParaRPr lang="en-US" b="1" dirty="0">
              <a:latin typeface="+mj-ea"/>
              <a:ea typeface="+mj-ea"/>
            </a:endParaRPr>
          </a:p>
        </p:txBody>
      </p:sp>
      <p:cxnSp>
        <p:nvCxnSpPr>
          <p:cNvPr id="11" name="Straight Connector 10"/>
          <p:cNvCxnSpPr>
            <a:stCxn id="69" idx="4"/>
            <a:endCxn id="76" idx="0"/>
          </p:cNvCxnSpPr>
          <p:nvPr/>
        </p:nvCxnSpPr>
        <p:spPr>
          <a:xfrm>
            <a:off x="10297160" y="2857967"/>
            <a:ext cx="0" cy="865539"/>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9858578" y="3348605"/>
            <a:ext cx="877163" cy="369332"/>
          </a:xfrm>
          <a:prstGeom prst="rect">
            <a:avLst/>
          </a:prstGeom>
          <a:solidFill>
            <a:schemeClr val="bg1"/>
          </a:solidFill>
        </p:spPr>
        <p:txBody>
          <a:bodyPr wrap="none">
            <a:spAutoFit/>
          </a:bodyPr>
          <a:lstStyle/>
          <a:p>
            <a:pPr algn="ctr"/>
            <a:r>
              <a:rPr lang="zh-TW" altLang="en-US" b="1" dirty="0">
                <a:latin typeface="+mj-ea"/>
                <a:ea typeface="+mj-ea"/>
              </a:rPr>
              <a:t>架構圖</a:t>
            </a:r>
            <a:endParaRPr lang="en-US" b="1" dirty="0">
              <a:latin typeface="+mj-ea"/>
              <a:ea typeface="+mj-ea"/>
            </a:endParaRPr>
          </a:p>
        </p:txBody>
      </p:sp>
      <p:sp>
        <p:nvSpPr>
          <p:cNvPr id="101" name="Rectangle 100"/>
          <p:cNvSpPr/>
          <p:nvPr/>
        </p:nvSpPr>
        <p:spPr>
          <a:xfrm>
            <a:off x="7624319" y="3348605"/>
            <a:ext cx="1338829" cy="369332"/>
          </a:xfrm>
          <a:prstGeom prst="rect">
            <a:avLst/>
          </a:prstGeom>
        </p:spPr>
        <p:txBody>
          <a:bodyPr wrap="none">
            <a:spAutoFit/>
          </a:bodyPr>
          <a:lstStyle/>
          <a:p>
            <a:pPr algn="ctr"/>
            <a:r>
              <a:rPr lang="zh-TW" altLang="en-US" b="1" dirty="0">
                <a:latin typeface="+mj-ea"/>
                <a:ea typeface="+mj-ea"/>
              </a:rPr>
              <a:t>結巴演算法</a:t>
            </a:r>
            <a:endParaRPr lang="en-US" b="1" dirty="0">
              <a:latin typeface="+mj-ea"/>
              <a:ea typeface="+mj-ea"/>
            </a:endParaRPr>
          </a:p>
        </p:txBody>
      </p:sp>
      <p:sp>
        <p:nvSpPr>
          <p:cNvPr id="102" name="Rectangle 101"/>
          <p:cNvSpPr/>
          <p:nvPr/>
        </p:nvSpPr>
        <p:spPr>
          <a:xfrm>
            <a:off x="5736312" y="3348605"/>
            <a:ext cx="1107997" cy="369332"/>
          </a:xfrm>
          <a:prstGeom prst="rect">
            <a:avLst/>
          </a:prstGeom>
        </p:spPr>
        <p:txBody>
          <a:bodyPr wrap="none">
            <a:spAutoFit/>
          </a:bodyPr>
          <a:lstStyle/>
          <a:p>
            <a:pPr algn="ctr"/>
            <a:r>
              <a:rPr lang="zh-TW" altLang="en-US" b="1" dirty="0">
                <a:latin typeface="+mj-ea"/>
                <a:ea typeface="+mj-ea"/>
              </a:rPr>
              <a:t>資料清理</a:t>
            </a:r>
            <a:endParaRPr lang="en-US" b="1" dirty="0">
              <a:latin typeface="+mj-ea"/>
              <a:ea typeface="+mj-ea"/>
            </a:endParaRPr>
          </a:p>
        </p:txBody>
      </p:sp>
      <p:sp>
        <p:nvSpPr>
          <p:cNvPr id="103" name="Rectangle 102"/>
          <p:cNvSpPr/>
          <p:nvPr/>
        </p:nvSpPr>
        <p:spPr>
          <a:xfrm>
            <a:off x="3450425" y="3352388"/>
            <a:ext cx="1687836" cy="369332"/>
          </a:xfrm>
          <a:prstGeom prst="rect">
            <a:avLst/>
          </a:prstGeom>
        </p:spPr>
        <p:txBody>
          <a:bodyPr wrap="square">
            <a:spAutoFit/>
          </a:bodyPr>
          <a:lstStyle/>
          <a:p>
            <a:pPr algn="ctr"/>
            <a:r>
              <a:rPr lang="en-US" altLang="zh-TW" b="1" dirty="0">
                <a:latin typeface="+mj-ea"/>
                <a:ea typeface="+mj-ea"/>
              </a:rPr>
              <a:t>XGBoost</a:t>
            </a:r>
            <a:endParaRPr lang="en-US" b="1" dirty="0">
              <a:latin typeface="+mj-ea"/>
              <a:ea typeface="+mj-ea"/>
            </a:endParaRPr>
          </a:p>
        </p:txBody>
      </p:sp>
      <p:sp>
        <p:nvSpPr>
          <p:cNvPr id="104" name="Rectangle 103"/>
          <p:cNvSpPr/>
          <p:nvPr/>
        </p:nvSpPr>
        <p:spPr>
          <a:xfrm>
            <a:off x="1607971" y="3348605"/>
            <a:ext cx="1338829" cy="369332"/>
          </a:xfrm>
          <a:prstGeom prst="rect">
            <a:avLst/>
          </a:prstGeom>
        </p:spPr>
        <p:txBody>
          <a:bodyPr wrap="none">
            <a:spAutoFit/>
          </a:bodyPr>
          <a:lstStyle/>
          <a:p>
            <a:pPr algn="ctr"/>
            <a:r>
              <a:rPr lang="zh-TW" altLang="en-US" b="1" dirty="0">
                <a:latin typeface="+mj-ea"/>
                <a:ea typeface="+mj-ea"/>
              </a:rPr>
              <a:t>演算法比較</a:t>
            </a:r>
            <a:endParaRPr lang="en-US" b="1" dirty="0">
              <a:latin typeface="+mj-ea"/>
              <a:ea typeface="+mj-ea"/>
            </a:endParaRPr>
          </a:p>
        </p:txBody>
      </p:sp>
      <p:grpSp>
        <p:nvGrpSpPr>
          <p:cNvPr id="13" name="Group 12"/>
          <p:cNvGrpSpPr/>
          <p:nvPr/>
        </p:nvGrpSpPr>
        <p:grpSpPr>
          <a:xfrm>
            <a:off x="1621421" y="2319321"/>
            <a:ext cx="8293352" cy="369332"/>
            <a:chOff x="1621421" y="2319321"/>
            <a:chExt cx="8293352" cy="369332"/>
          </a:xfrm>
        </p:grpSpPr>
        <p:sp>
          <p:nvSpPr>
            <p:cNvPr id="12" name="TextBox 11"/>
            <p:cNvSpPr txBox="1"/>
            <p:nvPr/>
          </p:nvSpPr>
          <p:spPr>
            <a:xfrm>
              <a:off x="1621421" y="2319321"/>
              <a:ext cx="312906" cy="369332"/>
            </a:xfrm>
            <a:prstGeom prst="rect">
              <a:avLst/>
            </a:prstGeom>
            <a:solidFill>
              <a:schemeClr val="bg1"/>
            </a:solidFill>
          </p:spPr>
          <p:txBody>
            <a:bodyPr wrap="none" rtlCol="0">
              <a:spAutoFit/>
            </a:bodyPr>
            <a:lstStyle/>
            <a:p>
              <a:pPr algn="r"/>
              <a:r>
                <a:rPr lang="en-US" b="1">
                  <a:solidFill>
                    <a:schemeClr val="bg2"/>
                  </a:solidFill>
                </a:rPr>
                <a:t>1</a:t>
              </a:r>
            </a:p>
          </p:txBody>
        </p:sp>
        <p:sp>
          <p:nvSpPr>
            <p:cNvPr id="46" name="TextBox 45"/>
            <p:cNvSpPr txBox="1"/>
            <p:nvPr/>
          </p:nvSpPr>
          <p:spPr>
            <a:xfrm>
              <a:off x="3616533" y="2319321"/>
              <a:ext cx="312906" cy="369332"/>
            </a:xfrm>
            <a:prstGeom prst="rect">
              <a:avLst/>
            </a:prstGeom>
            <a:solidFill>
              <a:schemeClr val="bg1"/>
            </a:solidFill>
          </p:spPr>
          <p:txBody>
            <a:bodyPr wrap="none" rtlCol="0">
              <a:spAutoFit/>
            </a:bodyPr>
            <a:lstStyle/>
            <a:p>
              <a:pPr algn="r"/>
              <a:r>
                <a:rPr lang="en-US" b="1">
                  <a:solidFill>
                    <a:schemeClr val="bg2"/>
                  </a:solidFill>
                </a:rPr>
                <a:t>2</a:t>
              </a:r>
            </a:p>
          </p:txBody>
        </p:sp>
        <p:sp>
          <p:nvSpPr>
            <p:cNvPr id="47" name="TextBox 46"/>
            <p:cNvSpPr txBox="1"/>
            <p:nvPr/>
          </p:nvSpPr>
          <p:spPr>
            <a:xfrm>
              <a:off x="5611644" y="2319321"/>
              <a:ext cx="312906" cy="369332"/>
            </a:xfrm>
            <a:prstGeom prst="rect">
              <a:avLst/>
            </a:prstGeom>
            <a:solidFill>
              <a:schemeClr val="bg1"/>
            </a:solidFill>
          </p:spPr>
          <p:txBody>
            <a:bodyPr wrap="none" rtlCol="0">
              <a:spAutoFit/>
            </a:bodyPr>
            <a:lstStyle/>
            <a:p>
              <a:pPr algn="r"/>
              <a:r>
                <a:rPr lang="en-US" b="1">
                  <a:solidFill>
                    <a:schemeClr val="bg2"/>
                  </a:solidFill>
                </a:rPr>
                <a:t>3</a:t>
              </a:r>
            </a:p>
          </p:txBody>
        </p:sp>
        <p:sp>
          <p:nvSpPr>
            <p:cNvPr id="48" name="TextBox 47"/>
            <p:cNvSpPr txBox="1"/>
            <p:nvPr/>
          </p:nvSpPr>
          <p:spPr>
            <a:xfrm>
              <a:off x="7606755" y="2319321"/>
              <a:ext cx="312906" cy="369332"/>
            </a:xfrm>
            <a:prstGeom prst="rect">
              <a:avLst/>
            </a:prstGeom>
            <a:solidFill>
              <a:schemeClr val="bg1"/>
            </a:solidFill>
          </p:spPr>
          <p:txBody>
            <a:bodyPr wrap="none" rtlCol="0">
              <a:spAutoFit/>
            </a:bodyPr>
            <a:lstStyle/>
            <a:p>
              <a:pPr algn="r"/>
              <a:r>
                <a:rPr lang="en-US" b="1">
                  <a:solidFill>
                    <a:schemeClr val="bg2"/>
                  </a:solidFill>
                </a:rPr>
                <a:t>4</a:t>
              </a:r>
            </a:p>
          </p:txBody>
        </p:sp>
        <p:sp>
          <p:nvSpPr>
            <p:cNvPr id="49" name="TextBox 48"/>
            <p:cNvSpPr txBox="1"/>
            <p:nvPr/>
          </p:nvSpPr>
          <p:spPr>
            <a:xfrm>
              <a:off x="9601867" y="2319321"/>
              <a:ext cx="312906" cy="369332"/>
            </a:xfrm>
            <a:prstGeom prst="rect">
              <a:avLst/>
            </a:prstGeom>
            <a:solidFill>
              <a:schemeClr val="bg1"/>
            </a:solidFill>
          </p:spPr>
          <p:txBody>
            <a:bodyPr wrap="none" rtlCol="0">
              <a:spAutoFit/>
            </a:bodyPr>
            <a:lstStyle/>
            <a:p>
              <a:pPr algn="r"/>
              <a:r>
                <a:rPr lang="en-US" b="1">
                  <a:solidFill>
                    <a:schemeClr val="bg2"/>
                  </a:solidFill>
                </a:rPr>
                <a:t>5</a:t>
              </a:r>
            </a:p>
          </p:txBody>
        </p:sp>
      </p:grpSp>
      <p:grpSp>
        <p:nvGrpSpPr>
          <p:cNvPr id="51" name="Group 50"/>
          <p:cNvGrpSpPr/>
          <p:nvPr/>
        </p:nvGrpSpPr>
        <p:grpSpPr>
          <a:xfrm>
            <a:off x="1493181" y="3910568"/>
            <a:ext cx="8421592" cy="369332"/>
            <a:chOff x="1493181" y="2319321"/>
            <a:chExt cx="8421592" cy="369332"/>
          </a:xfrm>
        </p:grpSpPr>
        <p:sp>
          <p:nvSpPr>
            <p:cNvPr id="52" name="TextBox 51"/>
            <p:cNvSpPr txBox="1"/>
            <p:nvPr/>
          </p:nvSpPr>
          <p:spPr>
            <a:xfrm>
              <a:off x="1493181" y="2319321"/>
              <a:ext cx="441146" cy="369332"/>
            </a:xfrm>
            <a:prstGeom prst="rect">
              <a:avLst/>
            </a:prstGeom>
            <a:solidFill>
              <a:schemeClr val="bg1"/>
            </a:solidFill>
          </p:spPr>
          <p:txBody>
            <a:bodyPr wrap="none" rtlCol="0">
              <a:spAutoFit/>
            </a:bodyPr>
            <a:lstStyle/>
            <a:p>
              <a:pPr algn="r"/>
              <a:r>
                <a:rPr lang="en-US" b="1">
                  <a:solidFill>
                    <a:schemeClr val="bg2"/>
                  </a:solidFill>
                </a:rPr>
                <a:t>10</a:t>
              </a:r>
            </a:p>
          </p:txBody>
        </p:sp>
        <p:sp>
          <p:nvSpPr>
            <p:cNvPr id="53" name="TextBox 52"/>
            <p:cNvSpPr txBox="1"/>
            <p:nvPr/>
          </p:nvSpPr>
          <p:spPr>
            <a:xfrm>
              <a:off x="3616533" y="2319321"/>
              <a:ext cx="312906" cy="369332"/>
            </a:xfrm>
            <a:prstGeom prst="rect">
              <a:avLst/>
            </a:prstGeom>
            <a:solidFill>
              <a:schemeClr val="bg1"/>
            </a:solidFill>
          </p:spPr>
          <p:txBody>
            <a:bodyPr wrap="none" rtlCol="0">
              <a:spAutoFit/>
            </a:bodyPr>
            <a:lstStyle/>
            <a:p>
              <a:pPr algn="r"/>
              <a:r>
                <a:rPr lang="en-US" b="1">
                  <a:solidFill>
                    <a:schemeClr val="bg2"/>
                  </a:solidFill>
                </a:rPr>
                <a:t>9</a:t>
              </a:r>
            </a:p>
          </p:txBody>
        </p:sp>
        <p:sp>
          <p:nvSpPr>
            <p:cNvPr id="54" name="TextBox 53"/>
            <p:cNvSpPr txBox="1"/>
            <p:nvPr/>
          </p:nvSpPr>
          <p:spPr>
            <a:xfrm>
              <a:off x="5611644" y="2319321"/>
              <a:ext cx="312906" cy="369332"/>
            </a:xfrm>
            <a:prstGeom prst="rect">
              <a:avLst/>
            </a:prstGeom>
            <a:solidFill>
              <a:schemeClr val="bg1"/>
            </a:solidFill>
          </p:spPr>
          <p:txBody>
            <a:bodyPr wrap="none" rtlCol="0">
              <a:spAutoFit/>
            </a:bodyPr>
            <a:lstStyle/>
            <a:p>
              <a:pPr algn="r"/>
              <a:r>
                <a:rPr lang="en-US" b="1">
                  <a:solidFill>
                    <a:schemeClr val="bg2"/>
                  </a:solidFill>
                </a:rPr>
                <a:t>8</a:t>
              </a:r>
            </a:p>
          </p:txBody>
        </p:sp>
        <p:sp>
          <p:nvSpPr>
            <p:cNvPr id="55" name="TextBox 54"/>
            <p:cNvSpPr txBox="1"/>
            <p:nvPr/>
          </p:nvSpPr>
          <p:spPr>
            <a:xfrm>
              <a:off x="7606755" y="2319321"/>
              <a:ext cx="312906" cy="369332"/>
            </a:xfrm>
            <a:prstGeom prst="rect">
              <a:avLst/>
            </a:prstGeom>
            <a:solidFill>
              <a:schemeClr val="bg1"/>
            </a:solidFill>
          </p:spPr>
          <p:txBody>
            <a:bodyPr wrap="none" rtlCol="0">
              <a:spAutoFit/>
            </a:bodyPr>
            <a:lstStyle/>
            <a:p>
              <a:pPr algn="r"/>
              <a:r>
                <a:rPr lang="en-US" b="1">
                  <a:solidFill>
                    <a:schemeClr val="bg2"/>
                  </a:solidFill>
                </a:rPr>
                <a:t>7</a:t>
              </a:r>
            </a:p>
          </p:txBody>
        </p:sp>
        <p:sp>
          <p:nvSpPr>
            <p:cNvPr id="56" name="TextBox 55"/>
            <p:cNvSpPr txBox="1"/>
            <p:nvPr/>
          </p:nvSpPr>
          <p:spPr>
            <a:xfrm>
              <a:off x="9601867" y="2319321"/>
              <a:ext cx="312906" cy="369332"/>
            </a:xfrm>
            <a:prstGeom prst="rect">
              <a:avLst/>
            </a:prstGeom>
            <a:solidFill>
              <a:schemeClr val="bg1"/>
            </a:solidFill>
          </p:spPr>
          <p:txBody>
            <a:bodyPr wrap="none" rtlCol="0">
              <a:spAutoFit/>
            </a:bodyPr>
            <a:lstStyle/>
            <a:p>
              <a:pPr algn="r"/>
              <a:r>
                <a:rPr lang="en-US" b="1">
                  <a:solidFill>
                    <a:schemeClr val="bg2"/>
                  </a:solidFill>
                </a:rPr>
                <a:t>6</a:t>
              </a:r>
            </a:p>
          </p:txBody>
        </p:sp>
      </p:grpSp>
      <p:grpSp>
        <p:nvGrpSpPr>
          <p:cNvPr id="57" name="Group 56"/>
          <p:cNvGrpSpPr/>
          <p:nvPr/>
        </p:nvGrpSpPr>
        <p:grpSpPr>
          <a:xfrm>
            <a:off x="1505940" y="5501504"/>
            <a:ext cx="2423499" cy="369332"/>
            <a:chOff x="1505940" y="2319321"/>
            <a:chExt cx="2423499" cy="369332"/>
          </a:xfrm>
        </p:grpSpPr>
        <p:sp>
          <p:nvSpPr>
            <p:cNvPr id="58" name="TextBox 57"/>
            <p:cNvSpPr txBox="1"/>
            <p:nvPr/>
          </p:nvSpPr>
          <p:spPr>
            <a:xfrm>
              <a:off x="1505940" y="2319321"/>
              <a:ext cx="428387" cy="369332"/>
            </a:xfrm>
            <a:prstGeom prst="rect">
              <a:avLst/>
            </a:prstGeom>
            <a:solidFill>
              <a:schemeClr val="bg1"/>
            </a:solidFill>
          </p:spPr>
          <p:txBody>
            <a:bodyPr wrap="none" rtlCol="0">
              <a:spAutoFit/>
            </a:bodyPr>
            <a:lstStyle/>
            <a:p>
              <a:pPr algn="r"/>
              <a:r>
                <a:rPr lang="en-US" b="1">
                  <a:solidFill>
                    <a:schemeClr val="bg2"/>
                  </a:solidFill>
                </a:rPr>
                <a:t>11</a:t>
              </a:r>
            </a:p>
          </p:txBody>
        </p:sp>
        <p:sp>
          <p:nvSpPr>
            <p:cNvPr id="59" name="TextBox 58"/>
            <p:cNvSpPr txBox="1"/>
            <p:nvPr/>
          </p:nvSpPr>
          <p:spPr>
            <a:xfrm>
              <a:off x="3488293" y="2319321"/>
              <a:ext cx="441146" cy="369332"/>
            </a:xfrm>
            <a:prstGeom prst="rect">
              <a:avLst/>
            </a:prstGeom>
            <a:solidFill>
              <a:schemeClr val="bg1"/>
            </a:solidFill>
          </p:spPr>
          <p:txBody>
            <a:bodyPr wrap="none" rtlCol="0">
              <a:spAutoFit/>
            </a:bodyPr>
            <a:lstStyle/>
            <a:p>
              <a:pPr algn="r"/>
              <a:r>
                <a:rPr lang="en-US" b="1">
                  <a:solidFill>
                    <a:schemeClr val="bg2"/>
                  </a:solidFill>
                </a:rPr>
                <a:t>12</a:t>
              </a:r>
            </a:p>
          </p:txBody>
        </p:sp>
      </p:grpSp>
      <p:pic>
        <p:nvPicPr>
          <p:cNvPr id="8" name="圖片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088884" y="2279502"/>
            <a:ext cx="396000" cy="432000"/>
          </a:xfrm>
          <a:prstGeom prst="rect">
            <a:avLst/>
          </a:prstGeom>
        </p:spPr>
      </p:pic>
      <p:pic>
        <p:nvPicPr>
          <p:cNvPr id="9" name="圖片 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2080937" y="2279502"/>
            <a:ext cx="396000" cy="432000"/>
          </a:xfrm>
          <a:prstGeom prst="rect">
            <a:avLst/>
          </a:prstGeom>
        </p:spPr>
      </p:pic>
      <p:pic>
        <p:nvPicPr>
          <p:cNvPr id="14" name="圖片 13"/>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100027" y="5476279"/>
            <a:ext cx="396000" cy="432000"/>
          </a:xfrm>
          <a:prstGeom prst="rect">
            <a:avLst/>
          </a:prstGeom>
        </p:spPr>
      </p:pic>
      <p:pic>
        <p:nvPicPr>
          <p:cNvPr id="15" name="圖片 14"/>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0107328" y="2279502"/>
            <a:ext cx="396000" cy="432000"/>
          </a:xfrm>
          <a:prstGeom prst="rect">
            <a:avLst/>
          </a:prstGeom>
        </p:spPr>
      </p:pic>
      <p:pic>
        <p:nvPicPr>
          <p:cNvPr id="16" name="圖片 15"/>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6092308" y="2266453"/>
            <a:ext cx="396000" cy="432000"/>
          </a:xfrm>
          <a:prstGeom prst="rect">
            <a:avLst/>
          </a:prstGeom>
        </p:spPr>
      </p:pic>
      <p:pic>
        <p:nvPicPr>
          <p:cNvPr id="17" name="圖片 16"/>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10099159" y="3847900"/>
            <a:ext cx="396000" cy="432000"/>
          </a:xfrm>
          <a:prstGeom prst="rect">
            <a:avLst/>
          </a:prstGeom>
        </p:spPr>
      </p:pic>
      <p:pic>
        <p:nvPicPr>
          <p:cNvPr id="18" name="圖片 17"/>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8095733" y="3858224"/>
            <a:ext cx="396000" cy="432000"/>
          </a:xfrm>
          <a:prstGeom prst="rect">
            <a:avLst/>
          </a:prstGeom>
        </p:spPr>
      </p:pic>
      <p:pic>
        <p:nvPicPr>
          <p:cNvPr id="19" name="圖片 18"/>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088884" y="3851300"/>
            <a:ext cx="396000" cy="432000"/>
          </a:xfrm>
          <a:prstGeom prst="rect">
            <a:avLst/>
          </a:prstGeom>
        </p:spPr>
      </p:pic>
      <p:pic>
        <p:nvPicPr>
          <p:cNvPr id="20" name="圖片 19"/>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90170" y="3865536"/>
            <a:ext cx="396000" cy="432000"/>
          </a:xfrm>
          <a:prstGeom prst="rect">
            <a:avLst/>
          </a:prstGeom>
        </p:spPr>
      </p:pic>
      <p:pic>
        <p:nvPicPr>
          <p:cNvPr id="21" name="圖片 20"/>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2100027" y="3874343"/>
            <a:ext cx="396000" cy="432000"/>
          </a:xfrm>
          <a:prstGeom prst="rect">
            <a:avLst/>
          </a:prstGeom>
        </p:spPr>
      </p:pic>
      <p:pic>
        <p:nvPicPr>
          <p:cNvPr id="22" name="圖片 21"/>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8095733" y="2321479"/>
            <a:ext cx="396000" cy="432000"/>
          </a:xfrm>
          <a:prstGeom prst="rect">
            <a:avLst/>
          </a:prstGeom>
        </p:spPr>
      </p:pic>
      <p:pic>
        <p:nvPicPr>
          <p:cNvPr id="23" name="圖片 22"/>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4088884" y="5468666"/>
            <a:ext cx="396000" cy="432000"/>
          </a:xfrm>
          <a:prstGeom prst="rect">
            <a:avLst/>
          </a:prstGeom>
        </p:spPr>
      </p:pic>
      <p:sp>
        <p:nvSpPr>
          <p:cNvPr id="62" name="Footer Placeholder 4">
            <a:extLst>
              <a:ext uri="{FF2B5EF4-FFF2-40B4-BE49-F238E27FC236}">
                <a16:creationId xmlns:a16="http://schemas.microsoft.com/office/drawing/2014/main" id="{65F3FCAC-6A0B-4FAD-9DD5-525C5D96248F}"/>
              </a:ext>
            </a:extLst>
          </p:cNvPr>
          <p:cNvSpPr>
            <a:spLocks noGrp="1"/>
          </p:cNvSpPr>
          <p:nvPr>
            <p:ph type="ftr" sz="quarter" idx="11"/>
          </p:nvPr>
        </p:nvSpPr>
        <p:spPr>
          <a:xfrm>
            <a:off x="4038600" y="6466112"/>
            <a:ext cx="4114800" cy="281437"/>
          </a:xfrm>
        </p:spPr>
        <p:txBody>
          <a:bodyPr/>
          <a:lstStyle/>
          <a:p>
            <a:r>
              <a:rPr lang="zh-TW" altLang="en-US" dirty="0"/>
              <a:t>買點小幫手</a:t>
            </a:r>
            <a:endParaRPr lang="en-US" dirty="0"/>
          </a:p>
        </p:txBody>
      </p:sp>
    </p:spTree>
    <p:extLst>
      <p:ext uri="{BB962C8B-B14F-4D97-AF65-F5344CB8AC3E}">
        <p14:creationId xmlns:p14="http://schemas.microsoft.com/office/powerpoint/2010/main" val="1883667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結巴演算法</a:t>
            </a:r>
          </a:p>
        </p:txBody>
      </p:sp>
      <p:sp>
        <p:nvSpPr>
          <p:cNvPr id="5" name="文字方塊 4"/>
          <p:cNvSpPr txBox="1"/>
          <p:nvPr/>
        </p:nvSpPr>
        <p:spPr>
          <a:xfrm>
            <a:off x="411400" y="1825073"/>
            <a:ext cx="6088381" cy="2194190"/>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altLang="zh-TW" sz="2400" dirty="0"/>
              <a:t>Python Based </a:t>
            </a:r>
            <a:r>
              <a:rPr lang="zh-TW" altLang="en-US" sz="2400" dirty="0"/>
              <a:t>的開源中文斷詞程式</a:t>
            </a:r>
          </a:p>
          <a:p>
            <a:pPr marL="285750" indent="-285750">
              <a:lnSpc>
                <a:spcPct val="200000"/>
              </a:lnSpc>
              <a:buFont typeface="Wingdings" panose="05000000000000000000" pitchFamily="2" charset="2"/>
              <a:buChar char="§"/>
            </a:pPr>
            <a:r>
              <a:rPr lang="zh-TW" altLang="en-US" sz="2400" dirty="0"/>
              <a:t>基於前綴樹 </a:t>
            </a:r>
            <a:r>
              <a:rPr lang="en-US" altLang="zh-TW" sz="2400" dirty="0"/>
              <a:t>(Trie Tree) </a:t>
            </a:r>
            <a:r>
              <a:rPr lang="zh-TW" altLang="en-US" sz="2400" dirty="0"/>
              <a:t>結構生成字詞</a:t>
            </a:r>
            <a:endParaRPr lang="en-US" altLang="zh-TW" sz="2400" dirty="0"/>
          </a:p>
          <a:p>
            <a:pPr marL="285750" indent="-285750">
              <a:lnSpc>
                <a:spcPct val="200000"/>
              </a:lnSpc>
              <a:buFont typeface="Wingdings" panose="05000000000000000000" pitchFamily="2" charset="2"/>
              <a:buChar char="§"/>
            </a:pPr>
            <a:r>
              <a:rPr lang="zh-TW" altLang="en-US" sz="2400" dirty="0"/>
              <a:t>以台積電之新聞相關詞彙為例</a:t>
            </a:r>
            <a:r>
              <a:rPr lang="en-US" altLang="zh-TW" sz="2400" dirty="0"/>
              <a:t>:</a:t>
            </a:r>
            <a:endParaRPr lang="zh-TW" altLang="en-US" sz="2400" dirty="0"/>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2218" y="2428154"/>
            <a:ext cx="6088382" cy="3434877"/>
          </a:xfrm>
          <a:prstGeom prst="rect">
            <a:avLst/>
          </a:prstGeom>
        </p:spPr>
      </p:pic>
      <p:sp>
        <p:nvSpPr>
          <p:cNvPr id="6" name="投影片編號版面配置區 4">
            <a:extLst>
              <a:ext uri="{FF2B5EF4-FFF2-40B4-BE49-F238E27FC236}">
                <a16:creationId xmlns:a16="http://schemas.microsoft.com/office/drawing/2014/main" id="{3DAB5A0E-02DC-4899-9952-5796929A5ACD}"/>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20</a:t>
            </a:fld>
            <a:endParaRPr lang="en-US" dirty="0"/>
          </a:p>
        </p:txBody>
      </p:sp>
      <p:sp>
        <p:nvSpPr>
          <p:cNvPr id="7" name="Footer Placeholder 4">
            <a:extLst>
              <a:ext uri="{FF2B5EF4-FFF2-40B4-BE49-F238E27FC236}">
                <a16:creationId xmlns:a16="http://schemas.microsoft.com/office/drawing/2014/main" id="{9F4AF272-A460-4E1B-A74A-D867C4194C27}"/>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502889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斷詞示範</a:t>
            </a:r>
            <a:r>
              <a:rPr lang="en-US" altLang="zh-TW" b="1" dirty="0"/>
              <a:t>-</a:t>
            </a:r>
            <a:r>
              <a:rPr lang="zh-TW" altLang="en-US" b="1" dirty="0"/>
              <a:t>爬蟲截下之</a:t>
            </a:r>
            <a:r>
              <a:rPr lang="en-US" altLang="zh-TW" b="1" dirty="0"/>
              <a:t>txt</a:t>
            </a:r>
            <a:r>
              <a:rPr lang="zh-TW" altLang="en-US" b="1" dirty="0"/>
              <a:t>檔</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1965"/>
            <a:ext cx="9753600" cy="5581650"/>
          </a:xfrm>
          <a:prstGeom prst="rect">
            <a:avLst/>
          </a:prstGeom>
        </p:spPr>
      </p:pic>
      <p:sp>
        <p:nvSpPr>
          <p:cNvPr id="4" name="投影片編號版面配置區 4">
            <a:extLst>
              <a:ext uri="{FF2B5EF4-FFF2-40B4-BE49-F238E27FC236}">
                <a16:creationId xmlns:a16="http://schemas.microsoft.com/office/drawing/2014/main" id="{95DC3B3C-61CD-4875-837A-F444C664EDC4}"/>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21</a:t>
            </a:fld>
            <a:endParaRPr lang="en-US" dirty="0"/>
          </a:p>
        </p:txBody>
      </p:sp>
      <p:sp>
        <p:nvSpPr>
          <p:cNvPr id="6" name="Footer Placeholder 4">
            <a:extLst>
              <a:ext uri="{FF2B5EF4-FFF2-40B4-BE49-F238E27FC236}">
                <a16:creationId xmlns:a16="http://schemas.microsoft.com/office/drawing/2014/main" id="{BE92B3EA-D337-4573-BB10-925551AFF435}"/>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382910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斷詞示範</a:t>
            </a:r>
            <a:r>
              <a:rPr lang="en-US" altLang="zh-TW" b="1" dirty="0"/>
              <a:t>-</a:t>
            </a:r>
            <a:r>
              <a:rPr lang="zh-TW" altLang="en-US" b="1" dirty="0"/>
              <a:t>預先準備好之詞庫</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17696"/>
            <a:ext cx="9753600" cy="5486400"/>
          </a:xfrm>
          <a:prstGeom prst="rect">
            <a:avLst/>
          </a:prstGeom>
        </p:spPr>
      </p:pic>
      <p:sp>
        <p:nvSpPr>
          <p:cNvPr id="5" name="投影片編號版面配置區 4">
            <a:extLst>
              <a:ext uri="{FF2B5EF4-FFF2-40B4-BE49-F238E27FC236}">
                <a16:creationId xmlns:a16="http://schemas.microsoft.com/office/drawing/2014/main" id="{28B8844E-0763-415E-BE51-0E0A9A9B6107}"/>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22</a:t>
            </a:fld>
            <a:endParaRPr lang="en-US" dirty="0"/>
          </a:p>
        </p:txBody>
      </p:sp>
      <p:sp>
        <p:nvSpPr>
          <p:cNvPr id="6" name="Footer Placeholder 4">
            <a:extLst>
              <a:ext uri="{FF2B5EF4-FFF2-40B4-BE49-F238E27FC236}">
                <a16:creationId xmlns:a16="http://schemas.microsoft.com/office/drawing/2014/main" id="{5FCE4E62-B2C8-471F-B0E4-06699FE28CEE}"/>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59655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斷詞示範</a:t>
            </a:r>
            <a:r>
              <a:rPr lang="en-US" altLang="zh-TW" b="1" dirty="0"/>
              <a:t>-</a:t>
            </a:r>
            <a:r>
              <a:rPr lang="zh-TW" altLang="en-US" b="1" dirty="0"/>
              <a:t>程式碼</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99899"/>
            <a:ext cx="9753600" cy="5305425"/>
          </a:xfrm>
          <a:prstGeom prst="rect">
            <a:avLst/>
          </a:prstGeom>
        </p:spPr>
      </p:pic>
      <p:sp>
        <p:nvSpPr>
          <p:cNvPr id="5" name="投影片編號版面配置區 4">
            <a:extLst>
              <a:ext uri="{FF2B5EF4-FFF2-40B4-BE49-F238E27FC236}">
                <a16:creationId xmlns:a16="http://schemas.microsoft.com/office/drawing/2014/main" id="{D206CF43-9997-4A20-8DE8-68C35BCB9269}"/>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23</a:t>
            </a:fld>
            <a:endParaRPr lang="en-US" dirty="0"/>
          </a:p>
        </p:txBody>
      </p:sp>
      <p:sp>
        <p:nvSpPr>
          <p:cNvPr id="6" name="Footer Placeholder 4">
            <a:extLst>
              <a:ext uri="{FF2B5EF4-FFF2-40B4-BE49-F238E27FC236}">
                <a16:creationId xmlns:a16="http://schemas.microsoft.com/office/drawing/2014/main" id="{6C74D919-E68B-40FA-855B-EB9EEBBAB7D8}"/>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85237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資料來源</a:t>
            </a:r>
            <a:r>
              <a:rPr lang="en-US" altLang="zh-TW" b="1" dirty="0"/>
              <a:t>-</a:t>
            </a:r>
            <a:r>
              <a:rPr lang="zh-TW" altLang="en-US" b="1" dirty="0"/>
              <a:t>歷史股價</a:t>
            </a:r>
          </a:p>
        </p:txBody>
      </p:sp>
      <p:pic>
        <p:nvPicPr>
          <p:cNvPr id="13" name="圖片 12"/>
          <p:cNvPicPr>
            <a:picLocks noChangeAspect="1"/>
          </p:cNvPicPr>
          <p:nvPr/>
        </p:nvPicPr>
        <p:blipFill>
          <a:blip r:embed="rId2"/>
          <a:stretch>
            <a:fillRect/>
          </a:stretch>
        </p:blipFill>
        <p:spPr>
          <a:xfrm>
            <a:off x="2639972" y="1381084"/>
            <a:ext cx="7852909" cy="4864440"/>
          </a:xfrm>
          <a:prstGeom prst="rect">
            <a:avLst/>
          </a:prstGeom>
        </p:spPr>
      </p:pic>
      <p:sp>
        <p:nvSpPr>
          <p:cNvPr id="6" name="Footer Placeholder 4">
            <a:extLst>
              <a:ext uri="{FF2B5EF4-FFF2-40B4-BE49-F238E27FC236}">
                <a16:creationId xmlns:a16="http://schemas.microsoft.com/office/drawing/2014/main" id="{D84FEBB0-421A-45A2-ACB8-7D560757DE23}"/>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49318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a:t>資料來源</a:t>
            </a:r>
            <a:r>
              <a:rPr lang="en-US" altLang="zh-TW" b="1" dirty="0"/>
              <a:t>-</a:t>
            </a:r>
            <a:r>
              <a:rPr lang="zh-TW" altLang="en-US" b="1" dirty="0"/>
              <a:t>歷史新聞</a:t>
            </a:r>
          </a:p>
        </p:txBody>
      </p:sp>
      <p:pic>
        <p:nvPicPr>
          <p:cNvPr id="12" name="圖片 11"/>
          <p:cNvPicPr>
            <a:picLocks noChangeAspect="1"/>
          </p:cNvPicPr>
          <p:nvPr/>
        </p:nvPicPr>
        <p:blipFill>
          <a:blip r:embed="rId2"/>
          <a:stretch>
            <a:fillRect/>
          </a:stretch>
        </p:blipFill>
        <p:spPr>
          <a:xfrm>
            <a:off x="2260898" y="1395434"/>
            <a:ext cx="7670203" cy="5070678"/>
          </a:xfrm>
          <a:prstGeom prst="rect">
            <a:avLst/>
          </a:prstGeom>
        </p:spPr>
      </p:pic>
      <p:sp>
        <p:nvSpPr>
          <p:cNvPr id="6" name="Footer Placeholder 4">
            <a:extLst>
              <a:ext uri="{FF2B5EF4-FFF2-40B4-BE49-F238E27FC236}">
                <a16:creationId xmlns:a16="http://schemas.microsoft.com/office/drawing/2014/main" id="{D2F49696-D263-463E-AB90-FC9CFD0D39FC}"/>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489332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normAutofit fontScale="90000"/>
          </a:bodyPr>
          <a:lstStyle/>
          <a:p>
            <a:r>
              <a:rPr lang="zh-TW" altLang="en-US" b="1" dirty="0"/>
              <a:t>為何選用中時電子報</a:t>
            </a:r>
            <a:r>
              <a:rPr lang="en-US" altLang="zh-TW" b="1" dirty="0"/>
              <a:t>?</a:t>
            </a:r>
            <a:endParaRPr lang="zh-TW" altLang="en-US" b="1" dirty="0"/>
          </a:p>
        </p:txBody>
      </p:sp>
      <p:graphicFrame>
        <p:nvGraphicFramePr>
          <p:cNvPr id="13" name="表格版面配置區 12"/>
          <p:cNvGraphicFramePr>
            <a:graphicFrameLocks noGrp="1"/>
          </p:cNvGraphicFramePr>
          <p:nvPr>
            <p:ph type="tbl" sz="quarter" idx="13"/>
            <p:extLst>
              <p:ext uri="{D42A27DB-BD31-4B8C-83A1-F6EECF244321}">
                <p14:modId xmlns:p14="http://schemas.microsoft.com/office/powerpoint/2010/main" val="281898460"/>
              </p:ext>
            </p:extLst>
          </p:nvPr>
        </p:nvGraphicFramePr>
        <p:xfrm>
          <a:off x="1394459" y="1630680"/>
          <a:ext cx="9298122" cy="2336637"/>
        </p:xfrm>
        <a:graphic>
          <a:graphicData uri="http://schemas.openxmlformats.org/drawingml/2006/table">
            <a:tbl>
              <a:tblPr firstRow="1" bandRow="1">
                <a:tableStyleId>{5C22544A-7EE6-4342-B048-85BDC9FD1C3A}</a:tableStyleId>
              </a:tblPr>
              <a:tblGrid>
                <a:gridCol w="3099374">
                  <a:extLst>
                    <a:ext uri="{9D8B030D-6E8A-4147-A177-3AD203B41FA5}">
                      <a16:colId xmlns:a16="http://schemas.microsoft.com/office/drawing/2014/main" val="20000"/>
                    </a:ext>
                  </a:extLst>
                </a:gridCol>
                <a:gridCol w="3099374">
                  <a:extLst>
                    <a:ext uri="{9D8B030D-6E8A-4147-A177-3AD203B41FA5}">
                      <a16:colId xmlns:a16="http://schemas.microsoft.com/office/drawing/2014/main" val="20001"/>
                    </a:ext>
                  </a:extLst>
                </a:gridCol>
                <a:gridCol w="3099374">
                  <a:extLst>
                    <a:ext uri="{9D8B030D-6E8A-4147-A177-3AD203B41FA5}">
                      <a16:colId xmlns:a16="http://schemas.microsoft.com/office/drawing/2014/main" val="20002"/>
                    </a:ext>
                  </a:extLst>
                </a:gridCol>
              </a:tblGrid>
              <a:tr h="861790">
                <a:tc>
                  <a:txBody>
                    <a:bodyPr/>
                    <a:lstStyle/>
                    <a:p>
                      <a:endParaRPr lang="zh-TW" altLang="en-US" b="1" dirty="0"/>
                    </a:p>
                  </a:txBody>
                  <a:tcPr/>
                </a:tc>
                <a:tc>
                  <a:txBody>
                    <a:bodyPr/>
                    <a:lstStyle/>
                    <a:p>
                      <a:pPr algn="ctr"/>
                      <a:r>
                        <a:rPr lang="zh-TW" altLang="en-US" dirty="0"/>
                        <a:t>中時電子報</a:t>
                      </a:r>
                    </a:p>
                  </a:txBody>
                  <a:tcPr/>
                </a:tc>
                <a:tc>
                  <a:txBody>
                    <a:bodyPr/>
                    <a:lstStyle/>
                    <a:p>
                      <a:pPr algn="ctr"/>
                      <a:r>
                        <a:rPr lang="zh-TW" altLang="en-US" dirty="0"/>
                        <a:t>專業財經新聞網</a:t>
                      </a:r>
                      <a:r>
                        <a:rPr lang="en-US" altLang="zh-TW" dirty="0"/>
                        <a:t>(</a:t>
                      </a:r>
                      <a:r>
                        <a:rPr lang="zh-TW" altLang="en-US" dirty="0"/>
                        <a:t>鉅亨網、</a:t>
                      </a:r>
                      <a:r>
                        <a:rPr lang="en-US" altLang="zh-TW" dirty="0"/>
                        <a:t>CMoney)</a:t>
                      </a:r>
                      <a:endParaRPr lang="zh-TW" altLang="en-US" dirty="0"/>
                    </a:p>
                  </a:txBody>
                  <a:tcPr/>
                </a:tc>
                <a:extLst>
                  <a:ext uri="{0D108BD9-81ED-4DB2-BD59-A6C34878D82A}">
                    <a16:rowId xmlns:a16="http://schemas.microsoft.com/office/drawing/2014/main" val="10000"/>
                  </a:ext>
                </a:extLst>
              </a:tr>
              <a:tr h="492451">
                <a:tc>
                  <a:txBody>
                    <a:bodyPr/>
                    <a:lstStyle/>
                    <a:p>
                      <a:r>
                        <a:rPr lang="zh-TW" altLang="en-US" b="1" dirty="0"/>
                        <a:t>即時性</a:t>
                      </a:r>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10001"/>
                  </a:ext>
                </a:extLst>
              </a:tr>
              <a:tr h="492451">
                <a:tc>
                  <a:txBody>
                    <a:bodyPr/>
                    <a:lstStyle/>
                    <a:p>
                      <a:r>
                        <a:rPr lang="zh-TW" altLang="en-US" b="1" dirty="0"/>
                        <a:t>新聞量</a:t>
                      </a:r>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0002"/>
                  </a:ext>
                </a:extLst>
              </a:tr>
              <a:tr h="489945">
                <a:tc>
                  <a:txBody>
                    <a:bodyPr/>
                    <a:lstStyle/>
                    <a:p>
                      <a:r>
                        <a:rPr lang="zh-TW" altLang="en-US" b="1" dirty="0"/>
                        <a:t>內容深度</a:t>
                      </a:r>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0003"/>
                  </a:ext>
                </a:extLst>
              </a:tr>
            </a:tbl>
          </a:graphicData>
        </a:graphic>
      </p:graphicFrame>
      <p:sp>
        <p:nvSpPr>
          <p:cNvPr id="4" name="投影片編號版面配置區 4">
            <a:extLst>
              <a:ext uri="{FF2B5EF4-FFF2-40B4-BE49-F238E27FC236}">
                <a16:creationId xmlns:a16="http://schemas.microsoft.com/office/drawing/2014/main" id="{A7CC38AC-E148-414C-AAD2-BA9B4E824C6F}"/>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26</a:t>
            </a:fld>
            <a:endParaRPr lang="en-US" dirty="0"/>
          </a:p>
        </p:txBody>
      </p:sp>
      <p:pic>
        <p:nvPicPr>
          <p:cNvPr id="3" name="圖片 2">
            <a:extLst>
              <a:ext uri="{FF2B5EF4-FFF2-40B4-BE49-F238E27FC236}">
                <a16:creationId xmlns:a16="http://schemas.microsoft.com/office/drawing/2014/main" id="{AEF0BFEB-56F1-4307-8285-EBF542CC6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4218" y="2462471"/>
            <a:ext cx="509301" cy="509301"/>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圖片 8">
            <a:extLst>
              <a:ext uri="{FF2B5EF4-FFF2-40B4-BE49-F238E27FC236}">
                <a16:creationId xmlns:a16="http://schemas.microsoft.com/office/drawing/2014/main" id="{6109EA0A-D749-48A4-8710-004774BF6C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4219" y="2971772"/>
            <a:ext cx="509301" cy="509301"/>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圖片 9">
            <a:extLst>
              <a:ext uri="{FF2B5EF4-FFF2-40B4-BE49-F238E27FC236}">
                <a16:creationId xmlns:a16="http://schemas.microsoft.com/office/drawing/2014/main" id="{3CBC1AB1-5A05-42D2-97C0-7A7F2053EE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7997" y="3481073"/>
            <a:ext cx="509301" cy="509301"/>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Footer Placeholder 4">
            <a:extLst>
              <a:ext uri="{FF2B5EF4-FFF2-40B4-BE49-F238E27FC236}">
                <a16:creationId xmlns:a16="http://schemas.microsoft.com/office/drawing/2014/main" id="{19EF2603-6836-4857-A1DE-BFE0320270A1}"/>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8198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751EDD-9EA2-4DF7-AD7A-35ED6A4BE217}"/>
              </a:ext>
            </a:extLst>
          </p:cNvPr>
          <p:cNvSpPr>
            <a:spLocks noGrp="1"/>
          </p:cNvSpPr>
          <p:nvPr>
            <p:ph type="title"/>
          </p:nvPr>
        </p:nvSpPr>
        <p:spPr/>
        <p:txBody>
          <a:bodyPr>
            <a:noAutofit/>
          </a:bodyPr>
          <a:lstStyle/>
          <a:p>
            <a:r>
              <a:rPr lang="zh-TW" altLang="en-US" sz="4800" b="1" dirty="0"/>
              <a:t>歷史股價</a:t>
            </a:r>
            <a:r>
              <a:rPr lang="en-US" altLang="zh-TW" sz="4800" b="1" dirty="0"/>
              <a:t>-</a:t>
            </a:r>
            <a:r>
              <a:rPr lang="zh-TW" altLang="en-US" sz="4800" b="1" dirty="0"/>
              <a:t>處理後</a:t>
            </a:r>
            <a:endParaRPr lang="en-US" sz="4800" b="1" dirty="0"/>
          </a:p>
        </p:txBody>
      </p:sp>
      <p:sp>
        <p:nvSpPr>
          <p:cNvPr id="7" name="圓角矩形 6"/>
          <p:cNvSpPr/>
          <p:nvPr/>
        </p:nvSpPr>
        <p:spPr>
          <a:xfrm>
            <a:off x="6319684" y="3524864"/>
            <a:ext cx="4348623" cy="24892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Arial" panose="020B0604020202020204" pitchFamily="34" charset="0"/>
              <a:buChar char="•"/>
            </a:pPr>
            <a:r>
              <a:rPr lang="zh-TW" altLang="en-US" b="1" dirty="0"/>
              <a:t>大於平均值</a:t>
            </a:r>
            <a:r>
              <a:rPr lang="en-US" altLang="zh-TW" b="1" dirty="0"/>
              <a:t>1</a:t>
            </a:r>
            <a:r>
              <a:rPr lang="zh-TW" altLang="en-US" b="1" dirty="0"/>
              <a:t>個標準差的便是上漲</a:t>
            </a:r>
          </a:p>
          <a:p>
            <a:pPr marL="285750" indent="-285750">
              <a:lnSpc>
                <a:spcPct val="150000"/>
              </a:lnSpc>
              <a:buFont typeface="Arial" panose="020B0604020202020204" pitchFamily="34" charset="0"/>
              <a:buChar char="•"/>
            </a:pPr>
            <a:r>
              <a:rPr lang="zh-TW" altLang="en-US" b="1" dirty="0"/>
              <a:t>小於平均值</a:t>
            </a:r>
            <a:r>
              <a:rPr lang="en-US" altLang="zh-TW" b="1" dirty="0"/>
              <a:t>1</a:t>
            </a:r>
            <a:r>
              <a:rPr lang="zh-TW" altLang="en-US" b="1" dirty="0"/>
              <a:t>個標準差的乃為下跌</a:t>
            </a:r>
          </a:p>
          <a:p>
            <a:pPr marL="285750" indent="-285750">
              <a:lnSpc>
                <a:spcPct val="150000"/>
              </a:lnSpc>
              <a:buFont typeface="Arial" panose="020B0604020202020204" pitchFamily="34" charset="0"/>
              <a:buChar char="•"/>
            </a:pPr>
            <a:r>
              <a:rPr lang="zh-TW" altLang="en-US" b="1" dirty="0"/>
              <a:t>介於其間的則為持平</a:t>
            </a:r>
          </a:p>
        </p:txBody>
      </p:sp>
      <p:pic>
        <p:nvPicPr>
          <p:cNvPr id="13" name="表格版面配置區 12">
            <a:extLst>
              <a:ext uri="{FF2B5EF4-FFF2-40B4-BE49-F238E27FC236}">
                <a16:creationId xmlns:a16="http://schemas.microsoft.com/office/drawing/2014/main" id="{2F56919B-1128-4AB3-A972-664675F4626A}"/>
              </a:ext>
            </a:extLst>
          </p:cNvPr>
          <p:cNvPicPr>
            <a:picLocks noGrp="1" noChangeAspect="1"/>
          </p:cNvPicPr>
          <p:nvPr>
            <p:ph type="tbl" sz="quarter" idx="13"/>
          </p:nvPr>
        </p:nvPicPr>
        <p:blipFill>
          <a:blip r:embed="rId2"/>
          <a:stretch>
            <a:fillRect/>
          </a:stretch>
        </p:blipFill>
        <p:spPr>
          <a:xfrm>
            <a:off x="117822" y="1619735"/>
            <a:ext cx="11956356" cy="1713401"/>
          </a:xfrm>
          <a:prstGeom prst="rect">
            <a:avLst/>
          </a:prstGeom>
        </p:spPr>
      </p:pic>
      <p:sp>
        <p:nvSpPr>
          <p:cNvPr id="14" name="Footer Placeholder 4">
            <a:extLst>
              <a:ext uri="{FF2B5EF4-FFF2-40B4-BE49-F238E27FC236}">
                <a16:creationId xmlns:a16="http://schemas.microsoft.com/office/drawing/2014/main" id="{109E2E4A-8FEF-40E1-B795-828B55101FB7}"/>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68089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26"/>
          </p:nvPr>
        </p:nvSpPr>
        <p:spPr>
          <a:xfrm>
            <a:off x="3044952" y="0"/>
            <a:ext cx="3044952" cy="2203704"/>
          </a:xfrm>
        </p:spPr>
        <p:txBody>
          <a:bodyPr/>
          <a:lstStyle/>
          <a:p>
            <a:pPr>
              <a:lnSpc>
                <a:spcPct val="250000"/>
              </a:lnSpc>
            </a:pPr>
            <a:r>
              <a:rPr lang="zh-TW" altLang="en-US" b="1" dirty="0"/>
              <a:t>使用</a:t>
            </a:r>
            <a:r>
              <a:rPr lang="en-US" altLang="zh-TW" b="1" dirty="0"/>
              <a:t>Python</a:t>
            </a:r>
            <a:r>
              <a:rPr lang="zh-TW" altLang="en-US" b="1" dirty="0"/>
              <a:t>結巴做斷詞斷句，算出字頻，並匯出</a:t>
            </a:r>
            <a:r>
              <a:rPr lang="en-US" altLang="zh-TW" b="1" dirty="0"/>
              <a:t>CSV</a:t>
            </a:r>
            <a:r>
              <a:rPr lang="zh-TW" altLang="en-US" b="1" dirty="0"/>
              <a:t>檔</a:t>
            </a:r>
            <a:endParaRPr lang="en-US" b="1" dirty="0"/>
          </a:p>
        </p:txBody>
      </p:sp>
      <p:sp>
        <p:nvSpPr>
          <p:cNvPr id="35" name="Text Placeholder 34"/>
          <p:cNvSpPr>
            <a:spLocks noGrp="1"/>
          </p:cNvSpPr>
          <p:nvPr>
            <p:ph type="body" sz="quarter" idx="27"/>
          </p:nvPr>
        </p:nvSpPr>
        <p:spPr>
          <a:xfrm>
            <a:off x="0" y="2202144"/>
            <a:ext cx="3044952" cy="2203704"/>
          </a:xfrm>
        </p:spPr>
        <p:txBody>
          <a:bodyPr/>
          <a:lstStyle/>
          <a:p>
            <a:pPr>
              <a:lnSpc>
                <a:spcPct val="250000"/>
              </a:lnSpc>
            </a:pPr>
            <a:r>
              <a:rPr lang="en-US" altLang="zh-TW" b="1" dirty="0"/>
              <a:t>Python</a:t>
            </a:r>
            <a:r>
              <a:rPr lang="zh-TW" altLang="en-US" b="1" dirty="0"/>
              <a:t>網路爬蟲，擷取</a:t>
            </a:r>
            <a:r>
              <a:rPr lang="en-US" altLang="zh-TW" b="1" dirty="0"/>
              <a:t>2017</a:t>
            </a:r>
            <a:r>
              <a:rPr lang="zh-TW" altLang="en-US" b="1" dirty="0"/>
              <a:t>年關於台積電的所有中時電子報文章</a:t>
            </a:r>
            <a:endParaRPr lang="en-US" b="1" dirty="0"/>
          </a:p>
        </p:txBody>
      </p:sp>
      <p:sp>
        <p:nvSpPr>
          <p:cNvPr id="36" name="Text Placeholder 35"/>
          <p:cNvSpPr>
            <a:spLocks noGrp="1"/>
          </p:cNvSpPr>
          <p:nvPr>
            <p:ph type="body" sz="quarter" idx="28"/>
          </p:nvPr>
        </p:nvSpPr>
        <p:spPr/>
        <p:txBody>
          <a:bodyPr/>
          <a:lstStyle/>
          <a:p>
            <a:pPr>
              <a:lnSpc>
                <a:spcPct val="250000"/>
              </a:lnSpc>
            </a:pPr>
            <a:r>
              <a:rPr lang="zh-TW" altLang="en-US" b="1" dirty="0"/>
              <a:t>製作詞庫，並選出關鍵字及該文章出現頻率</a:t>
            </a:r>
            <a:endParaRPr lang="en-US" b="1" dirty="0"/>
          </a:p>
        </p:txBody>
      </p:sp>
      <p:sp>
        <p:nvSpPr>
          <p:cNvPr id="37" name="Text Placeholder 36"/>
          <p:cNvSpPr>
            <a:spLocks noGrp="1"/>
          </p:cNvSpPr>
          <p:nvPr>
            <p:ph type="body" sz="quarter" idx="29"/>
          </p:nvPr>
        </p:nvSpPr>
        <p:spPr/>
        <p:txBody>
          <a:bodyPr/>
          <a:lstStyle/>
          <a:p>
            <a:r>
              <a:rPr lang="zh-TW" altLang="en-US" b="1" dirty="0"/>
              <a:t>統計各關鍵字的字頻</a:t>
            </a:r>
            <a:endParaRPr lang="en-US" b="1" dirty="0"/>
          </a:p>
        </p:txBody>
      </p:sp>
      <p:sp>
        <p:nvSpPr>
          <p:cNvPr id="2" name="Title 1"/>
          <p:cNvSpPr>
            <a:spLocks noGrp="1"/>
          </p:cNvSpPr>
          <p:nvPr>
            <p:ph type="title"/>
          </p:nvPr>
        </p:nvSpPr>
        <p:spPr>
          <a:xfrm>
            <a:off x="832104" y="5844997"/>
            <a:ext cx="10515600" cy="673100"/>
          </a:xfrm>
        </p:spPr>
        <p:txBody>
          <a:bodyPr>
            <a:noAutofit/>
          </a:bodyPr>
          <a:lstStyle/>
          <a:p>
            <a:r>
              <a:rPr lang="zh-TW" altLang="en-US" sz="4800" b="1" dirty="0"/>
              <a:t>資料處理</a:t>
            </a:r>
            <a:r>
              <a:rPr lang="en-US" altLang="zh-TW" sz="4800" b="1" dirty="0"/>
              <a:t> – </a:t>
            </a:r>
            <a:r>
              <a:rPr lang="zh-TW" altLang="en-US" sz="4800" b="1" dirty="0"/>
              <a:t>文字部分處理</a:t>
            </a:r>
            <a:endParaRPr lang="en-US" sz="4800" b="1" dirty="0"/>
          </a:p>
        </p:txBody>
      </p:sp>
      <p:pic>
        <p:nvPicPr>
          <p:cNvPr id="8" name="圖片版面配置區 7">
            <a:extLst>
              <a:ext uri="{FF2B5EF4-FFF2-40B4-BE49-F238E27FC236}">
                <a16:creationId xmlns:a16="http://schemas.microsoft.com/office/drawing/2014/main" id="{21C990F1-AE02-4898-93D2-E1876B4905E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237" r="14237"/>
          <a:stretch>
            <a:fillRect/>
          </a:stretch>
        </p:blipFill>
        <p:spPr>
          <a:xfrm>
            <a:off x="-10501" y="0"/>
            <a:ext cx="3044952" cy="2202144"/>
          </a:xfrm>
        </p:spPr>
      </p:pic>
      <p:pic>
        <p:nvPicPr>
          <p:cNvPr id="12" name="圖片版面配置區 11">
            <a:extLst>
              <a:ext uri="{FF2B5EF4-FFF2-40B4-BE49-F238E27FC236}">
                <a16:creationId xmlns:a16="http://schemas.microsoft.com/office/drawing/2014/main" id="{6803C8F7-88A2-4B63-9BE0-FF8DE36D48C6}"/>
              </a:ext>
            </a:extLst>
          </p:cNvPr>
          <p:cNvPicPr>
            <a:picLocks noGrp="1" noChangeAspect="1"/>
          </p:cNvPicPr>
          <p:nvPr>
            <p:ph type="pic" sz="quarter" idx="20"/>
          </p:nvPr>
        </p:nvPicPr>
        <p:blipFill rotWithShape="1">
          <a:blip r:embed="rId4">
            <a:extLst>
              <a:ext uri="{28A0092B-C50C-407E-A947-70E740481C1C}">
                <a14:useLocalDpi xmlns:a14="http://schemas.microsoft.com/office/drawing/2010/main" val="0"/>
              </a:ext>
            </a:extLst>
          </a:blip>
          <a:srcRect t="5138" b="45612"/>
          <a:stretch/>
        </p:blipFill>
        <p:spPr>
          <a:xfrm>
            <a:off x="3044952" y="2202144"/>
            <a:ext cx="3077195" cy="2225282"/>
          </a:xfrm>
        </p:spPr>
      </p:pic>
      <p:pic>
        <p:nvPicPr>
          <p:cNvPr id="10" name="圖片版面配置區 9">
            <a:extLst>
              <a:ext uri="{FF2B5EF4-FFF2-40B4-BE49-F238E27FC236}">
                <a16:creationId xmlns:a16="http://schemas.microsoft.com/office/drawing/2014/main" id="{A387F75C-DDE0-40B2-AAF1-C69A046549B1}"/>
              </a:ext>
            </a:extLst>
          </p:cNvPr>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l="780" r="780"/>
          <a:stretch>
            <a:fillRect/>
          </a:stretch>
        </p:blipFill>
        <p:spPr/>
      </p:pic>
      <p:pic>
        <p:nvPicPr>
          <p:cNvPr id="27" name="圖片 26">
            <a:extLst>
              <a:ext uri="{FF2B5EF4-FFF2-40B4-BE49-F238E27FC236}">
                <a16:creationId xmlns:a16="http://schemas.microsoft.com/office/drawing/2014/main" id="{9CD48AD2-1EEF-4D0B-9FF1-584386B90718}"/>
              </a:ext>
            </a:extLst>
          </p:cNvPr>
          <p:cNvPicPr>
            <a:picLocks noChangeAspect="1"/>
          </p:cNvPicPr>
          <p:nvPr/>
        </p:nvPicPr>
        <p:blipFill>
          <a:blip r:embed="rId6"/>
          <a:stretch>
            <a:fillRect/>
          </a:stretch>
        </p:blipFill>
        <p:spPr>
          <a:xfrm>
            <a:off x="6122147" y="1827824"/>
            <a:ext cx="3005256" cy="297767"/>
          </a:xfrm>
          <a:prstGeom prst="rect">
            <a:avLst/>
          </a:prstGeom>
        </p:spPr>
      </p:pic>
      <p:pic>
        <p:nvPicPr>
          <p:cNvPr id="29" name="圖片 28">
            <a:extLst>
              <a:ext uri="{FF2B5EF4-FFF2-40B4-BE49-F238E27FC236}">
                <a16:creationId xmlns:a16="http://schemas.microsoft.com/office/drawing/2014/main" id="{7ACB9C75-8EED-4E41-8EB8-1B3139EF00E8}"/>
              </a:ext>
            </a:extLst>
          </p:cNvPr>
          <p:cNvPicPr>
            <a:picLocks noChangeAspect="1"/>
          </p:cNvPicPr>
          <p:nvPr/>
        </p:nvPicPr>
        <p:blipFill>
          <a:blip r:embed="rId7"/>
          <a:stretch>
            <a:fillRect/>
          </a:stretch>
        </p:blipFill>
        <p:spPr>
          <a:xfrm>
            <a:off x="6129809" y="339903"/>
            <a:ext cx="2989932" cy="773698"/>
          </a:xfrm>
          <a:prstGeom prst="rect">
            <a:avLst/>
          </a:prstGeom>
        </p:spPr>
      </p:pic>
      <p:sp>
        <p:nvSpPr>
          <p:cNvPr id="39" name="Date Placeholder 19">
            <a:extLst>
              <a:ext uri="{FF2B5EF4-FFF2-40B4-BE49-F238E27FC236}">
                <a16:creationId xmlns:a16="http://schemas.microsoft.com/office/drawing/2014/main" id="{BA30A866-2FED-4887-AD06-AFCC9A06AE5F}"/>
              </a:ext>
            </a:extLst>
          </p:cNvPr>
          <p:cNvSpPr txBox="1">
            <a:spLocks/>
          </p:cNvSpPr>
          <p:nvPr/>
        </p:nvSpPr>
        <p:spPr>
          <a:xfrm>
            <a:off x="838200" y="64242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ooter Placeholder 20">
            <a:extLst>
              <a:ext uri="{FF2B5EF4-FFF2-40B4-BE49-F238E27FC236}">
                <a16:creationId xmlns:a16="http://schemas.microsoft.com/office/drawing/2014/main" id="{5E03BDE5-591D-47CD-A73D-9C35B593B333}"/>
              </a:ext>
            </a:extLst>
          </p:cNvPr>
          <p:cNvSpPr txBox="1">
            <a:spLocks/>
          </p:cNvSpPr>
          <p:nvPr/>
        </p:nvSpPr>
        <p:spPr>
          <a:xfrm>
            <a:off x="4038600" y="642426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4"/>
              </a:solidFill>
            </a:endParaRPr>
          </a:p>
        </p:txBody>
      </p:sp>
      <p:sp>
        <p:nvSpPr>
          <p:cNvPr id="3" name="向右箭號 2"/>
          <p:cNvSpPr/>
          <p:nvPr/>
        </p:nvSpPr>
        <p:spPr>
          <a:xfrm rot="19045667">
            <a:off x="2390584" y="1976707"/>
            <a:ext cx="1228344" cy="374320"/>
          </a:xfrm>
          <a:prstGeom prst="rightArrow">
            <a:avLst/>
          </a:prstGeom>
          <a:solidFill>
            <a:schemeClr val="bg1"/>
          </a:solidFill>
          <a:ln>
            <a:solidFill>
              <a:srgbClr val="C00000"/>
            </a:solidFill>
          </a:ln>
          <a:effectLst>
            <a:outerShdw blurRad="50800" dist="38100" dir="16200000"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5" name="向右箭號 14"/>
          <p:cNvSpPr/>
          <p:nvPr/>
        </p:nvSpPr>
        <p:spPr>
          <a:xfrm rot="19045667">
            <a:off x="8488441" y="2093096"/>
            <a:ext cx="1228344" cy="374320"/>
          </a:xfrm>
          <a:prstGeom prst="rightArrow">
            <a:avLst/>
          </a:prstGeom>
          <a:solidFill>
            <a:schemeClr val="bg1"/>
          </a:solidFill>
          <a:ln>
            <a:solidFill>
              <a:srgbClr val="C00000"/>
            </a:solidFill>
          </a:ln>
          <a:effectLst>
            <a:outerShdw blurRad="50800" dist="38100" dir="16200000"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6" name="向右箭號 15"/>
          <p:cNvSpPr/>
          <p:nvPr/>
        </p:nvSpPr>
        <p:spPr>
          <a:xfrm rot="2657721">
            <a:off x="5505622" y="2085087"/>
            <a:ext cx="1228344" cy="374320"/>
          </a:xfrm>
          <a:prstGeom prst="rightArrow">
            <a:avLst/>
          </a:prstGeom>
          <a:solidFill>
            <a:schemeClr val="bg1"/>
          </a:solidFill>
          <a:ln>
            <a:solidFill>
              <a:srgbClr val="C00000"/>
            </a:solidFill>
          </a:ln>
          <a:effectLst>
            <a:outerShdw blurRad="50800" dist="38100" dir="16200000"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7" name="投影片編號版面配置區 4">
            <a:extLst>
              <a:ext uri="{FF2B5EF4-FFF2-40B4-BE49-F238E27FC236}">
                <a16:creationId xmlns:a16="http://schemas.microsoft.com/office/drawing/2014/main" id="{D061F734-74BB-40EF-BC50-518339E93171}"/>
              </a:ext>
            </a:extLst>
          </p:cNvPr>
          <p:cNvSpPr txBox="1">
            <a:spLocks/>
          </p:cNvSpPr>
          <p:nvPr/>
        </p:nvSpPr>
        <p:spPr>
          <a:xfrm>
            <a:off x="8970265" y="6466112"/>
            <a:ext cx="2743200" cy="2814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18DBF4-37B7-4C4F-9728-A1C100B177EE}" type="slidenum">
              <a:rPr lang="en-US" smtClean="0"/>
              <a:pPr/>
              <a:t>28</a:t>
            </a:fld>
            <a:endParaRPr lang="en-US" dirty="0"/>
          </a:p>
        </p:txBody>
      </p:sp>
      <p:sp>
        <p:nvSpPr>
          <p:cNvPr id="18" name="Footer Placeholder 4">
            <a:extLst>
              <a:ext uri="{FF2B5EF4-FFF2-40B4-BE49-F238E27FC236}">
                <a16:creationId xmlns:a16="http://schemas.microsoft.com/office/drawing/2014/main" id="{41E71EAD-2836-4EF1-9CBB-4C004BFE15FA}"/>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4264836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Table – </a:t>
            </a:r>
            <a:r>
              <a:rPr lang="zh-TW" altLang="en-US" sz="4800" dirty="0"/>
              <a:t>一年份</a:t>
            </a:r>
            <a:r>
              <a:rPr lang="en-US" altLang="zh-TW" sz="4800" dirty="0"/>
              <a:t>Key Words</a:t>
            </a:r>
            <a:r>
              <a:rPr lang="zh-TW" altLang="en-US" sz="4800" dirty="0"/>
              <a:t>資料量</a:t>
            </a:r>
            <a:endParaRPr lang="en-US" sz="4800"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29</a:t>
            </a:fld>
            <a:endParaRPr lang="en-US"/>
          </a:p>
        </p:txBody>
      </p:sp>
      <p:graphicFrame>
        <p:nvGraphicFramePr>
          <p:cNvPr id="9" name="Table Placeholder 8"/>
          <p:cNvGraphicFramePr>
            <a:graphicFrameLocks noGrp="1"/>
          </p:cNvGraphicFramePr>
          <p:nvPr>
            <p:ph type="tbl" sz="quarter" idx="13"/>
            <p:extLst/>
          </p:nvPr>
        </p:nvGraphicFramePr>
        <p:xfrm>
          <a:off x="-29025" y="903769"/>
          <a:ext cx="12250049" cy="5575242"/>
        </p:xfrm>
        <a:graphic>
          <a:graphicData uri="http://schemas.openxmlformats.org/drawingml/2006/table">
            <a:tbl>
              <a:tblPr firstRow="1" bandRow="1">
                <a:tableStyleId>{5C22544A-7EE6-4342-B048-85BDC9FD1C3A}</a:tableStyleId>
              </a:tblPr>
              <a:tblGrid>
                <a:gridCol w="1276047">
                  <a:extLst>
                    <a:ext uri="{9D8B030D-6E8A-4147-A177-3AD203B41FA5}">
                      <a16:colId xmlns:a16="http://schemas.microsoft.com/office/drawing/2014/main" val="20000"/>
                    </a:ext>
                  </a:extLst>
                </a:gridCol>
                <a:gridCol w="1229645">
                  <a:extLst>
                    <a:ext uri="{9D8B030D-6E8A-4147-A177-3AD203B41FA5}">
                      <a16:colId xmlns:a16="http://schemas.microsoft.com/office/drawing/2014/main" val="3011986043"/>
                    </a:ext>
                  </a:extLst>
                </a:gridCol>
                <a:gridCol w="972448">
                  <a:extLst>
                    <a:ext uri="{9D8B030D-6E8A-4147-A177-3AD203B41FA5}">
                      <a16:colId xmlns:a16="http://schemas.microsoft.com/office/drawing/2014/main" val="20001"/>
                    </a:ext>
                  </a:extLst>
                </a:gridCol>
                <a:gridCol w="977087">
                  <a:extLst>
                    <a:ext uri="{9D8B030D-6E8A-4147-A177-3AD203B41FA5}">
                      <a16:colId xmlns:a16="http://schemas.microsoft.com/office/drawing/2014/main" val="2688628498"/>
                    </a:ext>
                  </a:extLst>
                </a:gridCol>
                <a:gridCol w="977087">
                  <a:extLst>
                    <a:ext uri="{9D8B030D-6E8A-4147-A177-3AD203B41FA5}">
                      <a16:colId xmlns:a16="http://schemas.microsoft.com/office/drawing/2014/main" val="20002"/>
                    </a:ext>
                  </a:extLst>
                </a:gridCol>
                <a:gridCol w="955213">
                  <a:extLst>
                    <a:ext uri="{9D8B030D-6E8A-4147-A177-3AD203B41FA5}">
                      <a16:colId xmlns:a16="http://schemas.microsoft.com/office/drawing/2014/main" val="3991130981"/>
                    </a:ext>
                  </a:extLst>
                </a:gridCol>
                <a:gridCol w="1050005">
                  <a:extLst>
                    <a:ext uri="{9D8B030D-6E8A-4147-A177-3AD203B41FA5}">
                      <a16:colId xmlns:a16="http://schemas.microsoft.com/office/drawing/2014/main" val="20003"/>
                    </a:ext>
                  </a:extLst>
                </a:gridCol>
                <a:gridCol w="1101045">
                  <a:extLst>
                    <a:ext uri="{9D8B030D-6E8A-4147-A177-3AD203B41FA5}">
                      <a16:colId xmlns:a16="http://schemas.microsoft.com/office/drawing/2014/main" val="1072982404"/>
                    </a:ext>
                  </a:extLst>
                </a:gridCol>
                <a:gridCol w="1086464">
                  <a:extLst>
                    <a:ext uri="{9D8B030D-6E8A-4147-A177-3AD203B41FA5}">
                      <a16:colId xmlns:a16="http://schemas.microsoft.com/office/drawing/2014/main" val="20004"/>
                    </a:ext>
                  </a:extLst>
                </a:gridCol>
                <a:gridCol w="1511367">
                  <a:extLst>
                    <a:ext uri="{9D8B030D-6E8A-4147-A177-3AD203B41FA5}">
                      <a16:colId xmlns:a16="http://schemas.microsoft.com/office/drawing/2014/main" val="1210152817"/>
                    </a:ext>
                  </a:extLst>
                </a:gridCol>
                <a:gridCol w="1113641">
                  <a:extLst>
                    <a:ext uri="{9D8B030D-6E8A-4147-A177-3AD203B41FA5}">
                      <a16:colId xmlns:a16="http://schemas.microsoft.com/office/drawing/2014/main" val="3911931458"/>
                    </a:ext>
                  </a:extLst>
                </a:gridCol>
              </a:tblGrid>
              <a:tr h="512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Categorical</a:t>
                      </a:r>
                      <a:endParaRPr lang="en-US" sz="1200" dirty="0"/>
                    </a:p>
                  </a:txBody>
                  <a:tcP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Categorical</a:t>
                      </a:r>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bg2">
                        <a:lumMod val="75000"/>
                      </a:schemeClr>
                    </a:solidFill>
                  </a:tcPr>
                </a:tc>
                <a:tc>
                  <a:txBody>
                    <a:bodyPr/>
                    <a:lstStyle/>
                    <a:p>
                      <a:r>
                        <a:rPr lang="en-US" altLang="zh-TW" sz="1200" dirty="0"/>
                        <a:t>Numerical</a:t>
                      </a:r>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Numerical</a:t>
                      </a:r>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Numerical</a:t>
                      </a:r>
                      <a:endParaRPr lang="en-US" sz="1200" dirty="0"/>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Numerical</a:t>
                      </a:r>
                      <a:endParaRPr lang="en-US" sz="1200" b="1" kern="1200" dirty="0">
                        <a:solidFill>
                          <a:schemeClr val="lt1"/>
                        </a:solidFill>
                        <a:latin typeface="+mn-lt"/>
                        <a:ea typeface="+mn-ea"/>
                        <a:cs typeface="+mn-cs"/>
                      </a:endParaRPr>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3">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Numerical</a:t>
                      </a:r>
                      <a:endParaRPr lang="en-US" sz="1200" b="1" kern="1200" dirty="0">
                        <a:solidFill>
                          <a:schemeClr val="lt1"/>
                        </a:solidFill>
                        <a:latin typeface="+mn-lt"/>
                        <a:ea typeface="+mn-ea"/>
                        <a:cs typeface="+mn-cs"/>
                      </a:endParaRPr>
                    </a:p>
                    <a:p>
                      <a:endParaRPr lang="en-US" sz="1200" dirty="0"/>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4">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Numerical</a:t>
                      </a:r>
                      <a:endParaRPr lang="en-US" sz="1200" b="1" kern="1200" dirty="0">
                        <a:solidFill>
                          <a:schemeClr val="lt1"/>
                        </a:solidFill>
                        <a:latin typeface="+mn-lt"/>
                        <a:ea typeface="+mn-ea"/>
                        <a:cs typeface="+mn-cs"/>
                      </a:endParaRPr>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4">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Numerical</a:t>
                      </a:r>
                      <a:endParaRPr lang="en-US" sz="1200" b="1" kern="1200" dirty="0">
                        <a:solidFill>
                          <a:schemeClr val="lt1"/>
                        </a:solidFill>
                        <a:latin typeface="+mn-lt"/>
                        <a:ea typeface="+mn-ea"/>
                        <a:cs typeface="+mn-cs"/>
                      </a:endParaRPr>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kern="1200">
                          <a:solidFill>
                            <a:schemeClr val="lt1"/>
                          </a:solidFill>
                          <a:latin typeface="+mn-lt"/>
                          <a:ea typeface="+mn-ea"/>
                          <a:cs typeface="+mn-cs"/>
                        </a:rPr>
                        <a:t>Numerical</a:t>
                      </a:r>
                      <a:endParaRPr lang="en-US" sz="1200" b="1" kern="1200">
                        <a:solidFill>
                          <a:schemeClr val="lt1"/>
                        </a:solidFill>
                        <a:latin typeface="+mn-lt"/>
                        <a:ea typeface="+mn-ea"/>
                        <a:cs typeface="+mn-cs"/>
                      </a:endParaRPr>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Categorical</a:t>
                      </a:r>
                      <a:endParaRPr lang="en-US" sz="1200" dirty="0"/>
                    </a:p>
                    <a:p>
                      <a:endParaRPr lang="en-US" sz="1200" dirty="0"/>
                    </a:p>
                  </a:txBody>
                  <a:tcP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no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390294">
                <a:tc>
                  <a:txBody>
                    <a:bodyPr/>
                    <a:lstStyle/>
                    <a:p>
                      <a:r>
                        <a:rPr lang="en-US" sz="1200" b="1" dirty="0">
                          <a:solidFill>
                            <a:schemeClr val="tx1"/>
                          </a:solidFill>
                        </a:rPr>
                        <a:t>ARTICLES</a:t>
                      </a:r>
                    </a:p>
                    <a:p>
                      <a:r>
                        <a:rPr lang="en-US" sz="1200" b="1" dirty="0">
                          <a:solidFill>
                            <a:schemeClr val="tx1"/>
                          </a:solidFill>
                        </a:rPr>
                        <a:t>ID</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2"/>
                    </a:solidFill>
                  </a:tcPr>
                </a:tc>
                <a:tc>
                  <a:txBody>
                    <a:bodyPr/>
                    <a:lstStyle/>
                    <a:p>
                      <a:pPr algn="ctr"/>
                      <a:r>
                        <a:rPr lang="en-US" sz="1200" b="1" cap="all" dirty="0">
                          <a:latin typeface="Open Sans" panose="020B0606030504020204" pitchFamily="34" charset="0"/>
                          <a:ea typeface="Open Sans" panose="020B0606030504020204" pitchFamily="34" charset="0"/>
                          <a:cs typeface="Open Sans" panose="020B0606030504020204" pitchFamily="34" charset="0"/>
                        </a:rPr>
                        <a:t>Date</a:t>
                      </a: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2"/>
                    </a:solidFill>
                  </a:tcPr>
                </a:tc>
                <a:tc>
                  <a:txBody>
                    <a:bodyPr/>
                    <a:lstStyle/>
                    <a:p>
                      <a:pPr algn="ctr"/>
                      <a:r>
                        <a:rPr lang="en-US" sz="1200" b="1" cap="all" dirty="0">
                          <a:latin typeface="Open Sans" panose="020B0606030504020204" pitchFamily="34" charset="0"/>
                          <a:ea typeface="Open Sans" panose="020B0606030504020204" pitchFamily="34" charset="0"/>
                          <a:cs typeface="Open Sans" panose="020B0606030504020204" pitchFamily="34" charset="0"/>
                        </a:rPr>
                        <a:t>7</a:t>
                      </a: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奈米</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algn="ct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極紫外光</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關鍵字</a:t>
                      </a:r>
                      <a:r>
                        <a:rPr lang="en-US" altLang="zh-TW" sz="1200" b="1" cap="all" dirty="0">
                          <a:latin typeface="Open Sans" panose="020B0606030504020204" pitchFamily="34" charset="0"/>
                          <a:ea typeface="Open Sans" panose="020B0606030504020204" pitchFamily="34" charset="0"/>
                          <a:cs typeface="Open Sans" panose="020B0606030504020204" pitchFamily="34" charset="0"/>
                        </a:rPr>
                        <a:t>…</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台股大盤波動</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cap="all" dirty="0">
                          <a:latin typeface="Open Sans" panose="020B0606030504020204" pitchFamily="34" charset="0"/>
                          <a:ea typeface="Open Sans" panose="020B0606030504020204" pitchFamily="34" charset="0"/>
                          <a:cs typeface="Open Sans" panose="020B0606030504020204" pitchFamily="34" charset="0"/>
                        </a:rPr>
                        <a:t>S&amp;P500</a:t>
                      </a: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波動</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cap="all" dirty="0">
                          <a:latin typeface="Open Sans" panose="020B0606030504020204" pitchFamily="34" charset="0"/>
                          <a:ea typeface="Open Sans" panose="020B0606030504020204" pitchFamily="34" charset="0"/>
                          <a:cs typeface="Open Sans" panose="020B0606030504020204" pitchFamily="34" charset="0"/>
                        </a:rPr>
                        <a:t>APPL</a:t>
                      </a: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cap="all" dirty="0">
                          <a:latin typeface="Open Sans" panose="020B0606030504020204" pitchFamily="34" charset="0"/>
                          <a:ea typeface="Open Sans" panose="020B0606030504020204" pitchFamily="34" charset="0"/>
                          <a:cs typeface="Open Sans" panose="020B0606030504020204" pitchFamily="34" charset="0"/>
                        </a:rPr>
                        <a:t>波動</a:t>
                      </a:r>
                      <a:endParaRPr lang="en-US" sz="1200" b="1" cap="all" dirty="0">
                        <a:latin typeface="Open Sans" panose="020B0606030504020204" pitchFamily="34" charset="0"/>
                        <a:ea typeface="Open Sans" panose="020B0606030504020204" pitchFamily="34" charset="0"/>
                        <a:cs typeface="Open Sans" panose="020B0606030504020204" pitchFamily="34" charset="0"/>
                      </a:endParaRP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4"/>
                    </a:solidFill>
                  </a:tcPr>
                </a:tc>
                <a:tc>
                  <a:txBody>
                    <a:bodyPr/>
                    <a:lstStyle/>
                    <a:p>
                      <a:r>
                        <a:rPr lang="zh-TW" altLang="en-US" sz="1200" b="1" dirty="0"/>
                        <a:t>台積電股價波動</a:t>
                      </a:r>
                      <a:endParaRPr lang="en-US" sz="1200" b="1" dirty="0"/>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5"/>
                    </a:solidFill>
                  </a:tcPr>
                </a:tc>
                <a:tc>
                  <a:txBody>
                    <a:bodyPr/>
                    <a:lstStyle/>
                    <a:p>
                      <a:r>
                        <a:rPr lang="zh-TW" altLang="en-US" sz="1200" b="1" dirty="0"/>
                        <a:t>技術分析指標</a:t>
                      </a:r>
                      <a:endParaRPr lang="en-US" sz="1200" b="1" dirty="0"/>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cap="all" dirty="0">
                          <a:solidFill>
                            <a:srgbClr val="FF0000"/>
                          </a:solidFill>
                          <a:latin typeface="Open Sans" panose="020B0606030504020204" pitchFamily="34" charset="0"/>
                          <a:ea typeface="Open Sans" panose="020B0606030504020204" pitchFamily="34" charset="0"/>
                          <a:cs typeface="Open Sans" panose="020B0606030504020204" pitchFamily="34" charset="0"/>
                        </a:rPr>
                        <a:t>Target</a:t>
                      </a:r>
                    </a:p>
                  </a:txBody>
                  <a:tcPr marL="121920" marR="121920" marT="60960" marB="60960"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658621">
                <a:tc>
                  <a:txBody>
                    <a:bodyPr/>
                    <a:lstStyle/>
                    <a:p>
                      <a:pPr algn="l"/>
                      <a:r>
                        <a:rPr lang="en-US" sz="1200" b="1" dirty="0">
                          <a:solidFill>
                            <a:schemeClr val="accent1">
                              <a:lumMod val="50000"/>
                            </a:schemeClr>
                          </a:solidFill>
                          <a:latin typeface="+mn-lt"/>
                        </a:rPr>
                        <a:t>20170101001</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b="1" dirty="0">
                          <a:solidFill>
                            <a:schemeClr val="accent1">
                              <a:lumMod val="50000"/>
                            </a:schemeClr>
                          </a:solidFill>
                          <a:latin typeface="+mn-lt"/>
                        </a:rPr>
                        <a:t>2017/01/01</a:t>
                      </a:r>
                    </a:p>
                    <a:p>
                      <a:pPr algn="ctr"/>
                      <a:r>
                        <a:rPr lang="en-US" sz="1200" b="1" dirty="0">
                          <a:solidFill>
                            <a:schemeClr val="accent1">
                              <a:lumMod val="50000"/>
                            </a:schemeClr>
                          </a:solidFill>
                          <a:latin typeface="+mn-lt"/>
                          <a:ea typeface="Open Sans" panose="020B0606030504020204" pitchFamily="34" charset="0"/>
                          <a:cs typeface="Open Sans" panose="020B0606030504020204" pitchFamily="34" charset="0"/>
                        </a:rPr>
                        <a:t>9:04</a:t>
                      </a:r>
                      <a:endParaRPr lang="en-US" sz="12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4</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dirty="0">
                          <a:solidFill>
                            <a:schemeClr val="accent1">
                              <a:lumMod val="50000"/>
                            </a:schemeClr>
                          </a:solidFill>
                          <a:latin typeface="+mn-lt"/>
                          <a:ea typeface="Open Sans" panose="020B0606030504020204" pitchFamily="34" charset="0"/>
                          <a:cs typeface="Open Sans" panose="020B0606030504020204" pitchFamily="34" charset="0"/>
                        </a:rPr>
                        <a:t>字頻</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(9:00-9:15)</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accent1">
                              <a:lumMod val="50000"/>
                            </a:schemeClr>
                          </a:solidFill>
                          <a:latin typeface="+mn-lt"/>
                          <a:ea typeface="Open Sans" panose="020B0606030504020204" pitchFamily="34" charset="0"/>
                          <a:cs typeface="Open Sans" panose="020B0606030504020204" pitchFamily="34" charset="0"/>
                        </a:rPr>
                        <a:t>0.324</a:t>
                      </a:r>
                      <a:r>
                        <a:rPr lang="en-US" sz="1600" dirty="0">
                          <a:solidFill>
                            <a:schemeClr val="accent1">
                              <a:lumMod val="50000"/>
                            </a:schemeClr>
                          </a:solidFill>
                          <a:latin typeface="+mn-lt"/>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accent1">
                              <a:lumMod val="50000"/>
                            </a:schemeClr>
                          </a:solidFill>
                          <a:latin typeface="+mn-lt"/>
                          <a:ea typeface="Open Sans" panose="020B0606030504020204" pitchFamily="34" charset="0"/>
                          <a:cs typeface="Open Sans" panose="020B0606030504020204" pitchFamily="34" charset="0"/>
                        </a:rPr>
                        <a:t>0.324</a:t>
                      </a:r>
                      <a:r>
                        <a:rPr lang="en-US" sz="1600" dirty="0">
                          <a:solidFill>
                            <a:schemeClr val="accent1">
                              <a:lumMod val="50000"/>
                            </a:schemeClr>
                          </a:solidFill>
                          <a:latin typeface="+mn-lt"/>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0.724%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(9:00-9:15)</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b="1" dirty="0">
                          <a:solidFill>
                            <a:srgbClr val="FF0000"/>
                          </a:solidFill>
                          <a:latin typeface="+mn-lt"/>
                          <a:ea typeface="Open Sans" panose="020B0606030504020204" pitchFamily="34" charset="0"/>
                          <a:cs typeface="Open Sans" panose="020B0606030504020204" pitchFamily="34" charset="0"/>
                        </a:rPr>
                        <a:t>上漲</a:t>
                      </a:r>
                      <a:endParaRPr lang="en-US" sz="1600" b="1" dirty="0">
                        <a:solidFill>
                          <a:srgbClr val="FF0000"/>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2"/>
                  </a:ext>
                </a:extLst>
              </a:tr>
              <a:tr h="658621">
                <a:tc>
                  <a:txBody>
                    <a:bodyPr/>
                    <a:lstStyle/>
                    <a:p>
                      <a:pPr algn="l"/>
                      <a:r>
                        <a:rPr lang="en-US" sz="1200" b="1" dirty="0">
                          <a:solidFill>
                            <a:schemeClr val="accent1">
                              <a:lumMod val="50000"/>
                            </a:schemeClr>
                          </a:solidFill>
                          <a:latin typeface="+mn-lt"/>
                        </a:rPr>
                        <a:t>20170101002</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b="1" dirty="0">
                          <a:solidFill>
                            <a:schemeClr val="accent1">
                              <a:lumMod val="50000"/>
                            </a:schemeClr>
                          </a:solidFill>
                          <a:latin typeface="+mn-lt"/>
                        </a:rPr>
                        <a:t>2017/01/02</a:t>
                      </a:r>
                    </a:p>
                    <a:p>
                      <a:pPr algn="ctr"/>
                      <a:r>
                        <a:rPr lang="en-US" sz="1200" b="1" dirty="0">
                          <a:solidFill>
                            <a:schemeClr val="accent1">
                              <a:lumMod val="50000"/>
                            </a:schemeClr>
                          </a:solidFill>
                          <a:latin typeface="+mn-lt"/>
                          <a:ea typeface="Open Sans" panose="020B0606030504020204" pitchFamily="34" charset="0"/>
                          <a:cs typeface="Open Sans" panose="020B0606030504020204" pitchFamily="34" charset="0"/>
                        </a:rPr>
                        <a:t>19:00</a:t>
                      </a:r>
                      <a:endParaRPr lang="en-US" sz="12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2</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dirty="0">
                          <a:solidFill>
                            <a:schemeClr val="accent1">
                              <a:lumMod val="50000"/>
                            </a:schemeClr>
                          </a:solidFill>
                          <a:latin typeface="+mn-lt"/>
                          <a:ea typeface="Open Sans" panose="020B0606030504020204" pitchFamily="34" charset="0"/>
                          <a:cs typeface="Open Sans" panose="020B0606030504020204" pitchFamily="34" charset="0"/>
                        </a:rPr>
                        <a:t>字頻</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algn="ctr"/>
                      <a:r>
                        <a:rPr lang="en-US" altLang="zh-TW" sz="12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200" dirty="0">
                          <a:solidFill>
                            <a:schemeClr val="accent1">
                              <a:lumMod val="50000"/>
                            </a:schemeClr>
                          </a:solidFill>
                          <a:latin typeface="+mn-lt"/>
                          <a:ea typeface="Open Sans" panose="020B0606030504020204" pitchFamily="34" charset="0"/>
                          <a:cs typeface="Open Sans" panose="020B0606030504020204" pitchFamily="34" charset="0"/>
                        </a:rPr>
                        <a:t>影響隔日開盤波動</a:t>
                      </a:r>
                      <a:r>
                        <a:rPr lang="en-US" altLang="zh-TW" sz="12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0.024%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0.021%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0.224%</a:t>
                      </a:r>
                    </a:p>
                    <a:p>
                      <a:pPr algn="ct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影響隔日開盤波動</a:t>
                      </a: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altLang="zh-TW" sz="12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b="1" dirty="0">
                          <a:solidFill>
                            <a:srgbClr val="FF0000"/>
                          </a:solidFill>
                          <a:latin typeface="+mn-lt"/>
                          <a:ea typeface="Open Sans" panose="020B0606030504020204" pitchFamily="34" charset="0"/>
                          <a:cs typeface="Open Sans" panose="020B0606030504020204" pitchFamily="34" charset="0"/>
                        </a:rPr>
                        <a:t>持平</a:t>
                      </a:r>
                      <a:endParaRPr lang="en-US" sz="1600" b="1" dirty="0">
                        <a:solidFill>
                          <a:srgbClr val="FF0000"/>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3"/>
                  </a:ext>
                </a:extLst>
              </a:tr>
              <a:tr h="658621">
                <a:tc>
                  <a:txBody>
                    <a:bodyPr/>
                    <a:lstStyle/>
                    <a:p>
                      <a:pPr algn="l"/>
                      <a:r>
                        <a:rPr lang="en-US" sz="1200" b="1" dirty="0">
                          <a:solidFill>
                            <a:schemeClr val="accent1">
                              <a:lumMod val="50000"/>
                            </a:schemeClr>
                          </a:solidFill>
                          <a:latin typeface="+mn-lt"/>
                        </a:rPr>
                        <a:t>20170101003</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b="1" dirty="0">
                          <a:solidFill>
                            <a:schemeClr val="accent1">
                              <a:lumMod val="50000"/>
                            </a:schemeClr>
                          </a:solidFill>
                          <a:latin typeface="+mn-lt"/>
                        </a:rPr>
                        <a:t>2017/01/03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mn-lt"/>
                          <a:ea typeface="Open Sans" panose="020B0606030504020204" pitchFamily="34" charset="0"/>
                          <a:cs typeface="Open Sans" panose="020B0606030504020204" pitchFamily="34" charset="0"/>
                        </a:rPr>
                        <a:t>12:00</a:t>
                      </a:r>
                      <a:endParaRPr lang="en-US" sz="12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1</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3</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dirty="0">
                          <a:solidFill>
                            <a:schemeClr val="accent1">
                              <a:lumMod val="50000"/>
                            </a:schemeClr>
                          </a:solidFill>
                          <a:latin typeface="+mn-lt"/>
                          <a:ea typeface="Open Sans" panose="020B0606030504020204" pitchFamily="34" charset="0"/>
                          <a:cs typeface="Open Sans" panose="020B0606030504020204" pitchFamily="34" charset="0"/>
                        </a:rPr>
                        <a:t>字頻</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(12:00-12:15)</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1.245%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1.000%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0.3024%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(12:00-12:15)</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b="1" dirty="0">
                          <a:solidFill>
                            <a:srgbClr val="FF0000"/>
                          </a:solidFill>
                          <a:latin typeface="+mn-lt"/>
                          <a:ea typeface="Open Sans" panose="020B0606030504020204" pitchFamily="34" charset="0"/>
                          <a:cs typeface="Open Sans" panose="020B0606030504020204" pitchFamily="34" charset="0"/>
                        </a:rPr>
                        <a:t>持平</a:t>
                      </a:r>
                      <a:endParaRPr lang="en-US" sz="1600" b="1" dirty="0">
                        <a:solidFill>
                          <a:srgbClr val="FF0000"/>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4"/>
                  </a:ext>
                </a:extLst>
              </a:tr>
              <a:tr h="731801">
                <a:tc>
                  <a:txBody>
                    <a:bodyPr/>
                    <a:lstStyle/>
                    <a:p>
                      <a:pPr algn="l"/>
                      <a:r>
                        <a:rPr lang="en-US" sz="1200" b="1" dirty="0">
                          <a:solidFill>
                            <a:schemeClr val="accent1">
                              <a:lumMod val="50000"/>
                            </a:schemeClr>
                          </a:solidFill>
                          <a:latin typeface="+mn-lt"/>
                        </a:rPr>
                        <a:t>20170101004</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b="1" dirty="0">
                          <a:solidFill>
                            <a:schemeClr val="accent1">
                              <a:lumMod val="50000"/>
                            </a:schemeClr>
                          </a:solidFill>
                          <a:latin typeface="+mn-lt"/>
                        </a:rPr>
                        <a:t>2017/01/04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lumMod val="50000"/>
                            </a:schemeClr>
                          </a:solidFill>
                          <a:latin typeface="+mn-lt"/>
                          <a:ea typeface="Open Sans" panose="020B0606030504020204" pitchFamily="34" charset="0"/>
                          <a:cs typeface="Open Sans" panose="020B0606030504020204" pitchFamily="34" charset="0"/>
                        </a:rPr>
                        <a:t>22:00</a:t>
                      </a:r>
                      <a:endParaRPr lang="en-US" sz="12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dirty="0">
                          <a:solidFill>
                            <a:schemeClr val="accent1">
                              <a:lumMod val="50000"/>
                            </a:schemeClr>
                          </a:solidFill>
                          <a:latin typeface="+mn-lt"/>
                          <a:ea typeface="Open Sans" panose="020B0606030504020204" pitchFamily="34" charset="0"/>
                          <a:cs typeface="Open Sans" panose="020B0606030504020204" pitchFamily="34" charset="0"/>
                        </a:rPr>
                        <a:t>字頻</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影響隔日開盤波動</a:t>
                      </a: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-0.358%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-0.358%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-0.824%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影響隔日開盤波動</a:t>
                      </a: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b="1" dirty="0">
                          <a:solidFill>
                            <a:srgbClr val="FF0000"/>
                          </a:solidFill>
                          <a:latin typeface="+mn-lt"/>
                        </a:rPr>
                        <a:t>下跌</a:t>
                      </a:r>
                      <a:endParaRPr lang="en-US" sz="1600" b="1" dirty="0">
                        <a:solidFill>
                          <a:srgbClr val="FF0000"/>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5"/>
                  </a:ext>
                </a:extLst>
              </a:tr>
              <a:tr h="792785">
                <a:tc>
                  <a:txBody>
                    <a:bodyPr/>
                    <a:lstStyle/>
                    <a:p>
                      <a:pPr algn="l"/>
                      <a:r>
                        <a:rPr lang="en-US" sz="1200" b="1" dirty="0">
                          <a:solidFill>
                            <a:schemeClr val="accent1">
                              <a:lumMod val="50000"/>
                            </a:schemeClr>
                          </a:solidFill>
                          <a:latin typeface="+mn-lt"/>
                        </a:rPr>
                        <a:t>20170101005</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b="1" kern="1200" dirty="0">
                          <a:solidFill>
                            <a:schemeClr val="accent1">
                              <a:lumMod val="50000"/>
                            </a:schemeClr>
                          </a:solidFill>
                          <a:latin typeface="+mn-lt"/>
                          <a:ea typeface="+mn-ea"/>
                          <a:cs typeface="+mn-cs"/>
                        </a:rPr>
                        <a:t>2017/01/05</a:t>
                      </a:r>
                    </a:p>
                    <a:p>
                      <a:pPr algn="ctr"/>
                      <a:r>
                        <a:rPr lang="en-US" sz="1200" b="1" kern="1200" dirty="0">
                          <a:solidFill>
                            <a:schemeClr val="accent1">
                              <a:lumMod val="50000"/>
                            </a:schemeClr>
                          </a:solidFill>
                          <a:latin typeface="+mn-lt"/>
                          <a:ea typeface="+mn-ea"/>
                          <a:cs typeface="+mn-cs"/>
                        </a:rPr>
                        <a:t>23:00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dirty="0">
                          <a:solidFill>
                            <a:schemeClr val="accent1">
                              <a:lumMod val="50000"/>
                            </a:schemeClr>
                          </a:solidFill>
                          <a:latin typeface="+mn-lt"/>
                          <a:ea typeface="Open Sans" panose="020B0606030504020204" pitchFamily="34" charset="0"/>
                          <a:cs typeface="Open Sans" panose="020B0606030504020204" pitchFamily="34" charset="0"/>
                        </a:rPr>
                        <a:t>字頻</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影響隔日開盤波動</a:t>
                      </a: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p>
                      <a:pPr algn="ct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dirty="0">
                          <a:solidFill>
                            <a:schemeClr val="accent1">
                              <a:lumMod val="50000"/>
                            </a:schemeClr>
                          </a:solidFill>
                          <a:latin typeface="+mn-lt"/>
                          <a:ea typeface="Open Sans" panose="020B0606030504020204" pitchFamily="34" charset="0"/>
                          <a:cs typeface="Open Sans" panose="020B0606030504020204" pitchFamily="34" charset="0"/>
                        </a:rPr>
                        <a:t>0.324%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前一天波動</a:t>
                      </a:r>
                      <a:r>
                        <a:rPr lang="en-US" sz="11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0.824%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accent1">
                              <a:lumMod val="50000"/>
                            </a:schemeClr>
                          </a:solidFill>
                          <a:latin typeface="+mn-lt"/>
                          <a:ea typeface="Open Sans" panose="020B0606030504020204" pitchFamily="34" charset="0"/>
                          <a:cs typeface="Open Sans" panose="020B0606030504020204" pitchFamily="34" charset="0"/>
                        </a:rPr>
                        <a:t>(</a:t>
                      </a:r>
                      <a:r>
                        <a:rPr lang="zh-TW" altLang="en-US" sz="1100" kern="1200" dirty="0">
                          <a:solidFill>
                            <a:schemeClr val="accent1">
                              <a:lumMod val="50000"/>
                            </a:schemeClr>
                          </a:solidFill>
                          <a:latin typeface="+mn-lt"/>
                          <a:ea typeface="Open Sans" panose="020B0606030504020204" pitchFamily="34" charset="0"/>
                          <a:cs typeface="Open Sans" panose="020B0606030504020204" pitchFamily="34" charset="0"/>
                        </a:rPr>
                        <a:t>影響隔日</a:t>
                      </a:r>
                      <a:r>
                        <a:rPr lang="zh-TW" altLang="en-US" sz="1100" dirty="0">
                          <a:solidFill>
                            <a:schemeClr val="accent1">
                              <a:lumMod val="50000"/>
                            </a:schemeClr>
                          </a:solidFill>
                          <a:latin typeface="+mn-lt"/>
                          <a:ea typeface="Open Sans" panose="020B0606030504020204" pitchFamily="34" charset="0"/>
                          <a:cs typeface="Open Sans" panose="020B0606030504020204" pitchFamily="34" charset="0"/>
                        </a:rPr>
                        <a:t>開盤波動</a:t>
                      </a:r>
                      <a:r>
                        <a:rPr lang="en-US" altLang="zh-TW" sz="1100" dirty="0">
                          <a:solidFill>
                            <a:schemeClr val="accent1">
                              <a:lumMod val="50000"/>
                            </a:schemeClr>
                          </a:solidFill>
                          <a:latin typeface="+mn-lt"/>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1">
                            <a:lumMod val="50000"/>
                          </a:schemeClr>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lumMod val="50000"/>
                            </a:schemeClr>
                          </a:solidFill>
                          <a:latin typeface="+mn-lt"/>
                          <a:ea typeface="Open Sans" panose="020B0606030504020204" pitchFamily="34" charset="0"/>
                          <a:cs typeface="Open Sans" panose="020B0606030504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zh-TW" altLang="en-US" sz="1600" b="1" dirty="0">
                          <a:solidFill>
                            <a:srgbClr val="FF0000"/>
                          </a:solidFill>
                          <a:latin typeface="+mn-lt"/>
                          <a:ea typeface="Open Sans" panose="020B0606030504020204" pitchFamily="34" charset="0"/>
                          <a:cs typeface="Open Sans" panose="020B0606030504020204" pitchFamily="34" charset="0"/>
                        </a:rPr>
                        <a:t>上漲</a:t>
                      </a:r>
                      <a:endParaRPr lang="en-US" sz="1600" b="1" dirty="0">
                        <a:solidFill>
                          <a:srgbClr val="FF0000"/>
                        </a:solidFill>
                        <a:latin typeface="+mn-lt"/>
                        <a:ea typeface="Open Sans" panose="020B0606030504020204" pitchFamily="34" charset="0"/>
                        <a:cs typeface="Open Sans" panose="020B0606030504020204" pitchFamily="34" charset="0"/>
                      </a:endParaRP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6"/>
                  </a:ext>
                </a:extLst>
              </a:tr>
              <a:tr h="512261">
                <a:tc>
                  <a:txBody>
                    <a:bodyPr/>
                    <a:lstStyle/>
                    <a:p>
                      <a:pPr algn="l"/>
                      <a:r>
                        <a:rPr lang="en-US" sz="1200" b="1" dirty="0">
                          <a:solidFill>
                            <a:schemeClr val="accent1">
                              <a:lumMod val="50000"/>
                            </a:schemeClr>
                          </a:solidFill>
                          <a:latin typeface="+mn-lt"/>
                        </a:rPr>
                        <a:t>20170101006</a:t>
                      </a:r>
                    </a:p>
                  </a:txBody>
                  <a:tcPr marL="182880" anchor="ctr">
                    <a:lnL w="3175" cap="flat" cmpd="sng" algn="ctr">
                      <a:no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2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8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8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8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tc>
                  <a:txBody>
                    <a:bodyPr/>
                    <a:lstStyle/>
                    <a:p>
                      <a:pPr algn="ctr"/>
                      <a:r>
                        <a:rPr lang="en-US" sz="1600" kern="1200" dirty="0">
                          <a:solidFill>
                            <a:schemeClr val="accent1">
                              <a:lumMod val="50000"/>
                            </a:schemeClr>
                          </a:solidFill>
                          <a:latin typeface="+mn-lt"/>
                          <a:ea typeface="+mn-ea"/>
                          <a:cs typeface="+mn-cs"/>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圓角矩形 3"/>
          <p:cNvSpPr/>
          <p:nvPr/>
        </p:nvSpPr>
        <p:spPr>
          <a:xfrm>
            <a:off x="2289895" y="789857"/>
            <a:ext cx="3157268" cy="543464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Footer Placeholder 4">
            <a:extLst>
              <a:ext uri="{FF2B5EF4-FFF2-40B4-BE49-F238E27FC236}">
                <a16:creationId xmlns:a16="http://schemas.microsoft.com/office/drawing/2014/main" id="{4134684A-5DB9-430B-9647-673FAFC9E7AF}"/>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66332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8F0D937F-674C-4A88-84B1-56F76ED96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3025" y="1438275"/>
            <a:ext cx="4738688" cy="4738688"/>
          </a:xfrm>
        </p:spPr>
      </p:pic>
      <p:sp>
        <p:nvSpPr>
          <p:cNvPr id="3" name="標題 2">
            <a:extLst>
              <a:ext uri="{FF2B5EF4-FFF2-40B4-BE49-F238E27FC236}">
                <a16:creationId xmlns:a16="http://schemas.microsoft.com/office/drawing/2014/main" id="{8532467C-61A3-4330-A0C1-4FB4FD2E65C7}"/>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成員介紹</a:t>
            </a:r>
            <a:endParaRPr lang="en-US" b="1"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C2DBC9AF-8F0A-4147-9848-9C7DA97AB86C}"/>
              </a:ext>
            </a:extLst>
          </p:cNvPr>
          <p:cNvPicPr>
            <a:picLocks noChangeAspect="1"/>
          </p:cNvPicPr>
          <p:nvPr/>
        </p:nvPicPr>
        <p:blipFill>
          <a:blip r:embed="rId3"/>
          <a:stretch>
            <a:fillRect/>
          </a:stretch>
        </p:blipFill>
        <p:spPr>
          <a:xfrm>
            <a:off x="1" y="1169732"/>
            <a:ext cx="2257328" cy="1580842"/>
          </a:xfrm>
          <a:prstGeom prst="rect">
            <a:avLst/>
          </a:prstGeom>
        </p:spPr>
      </p:pic>
      <p:pic>
        <p:nvPicPr>
          <p:cNvPr id="10" name="圖片 9">
            <a:extLst>
              <a:ext uri="{FF2B5EF4-FFF2-40B4-BE49-F238E27FC236}">
                <a16:creationId xmlns:a16="http://schemas.microsoft.com/office/drawing/2014/main" id="{5A78E60B-3D0F-416F-97A6-E4CE00929DF5}"/>
              </a:ext>
            </a:extLst>
          </p:cNvPr>
          <p:cNvPicPr>
            <a:picLocks noChangeAspect="1"/>
          </p:cNvPicPr>
          <p:nvPr/>
        </p:nvPicPr>
        <p:blipFill>
          <a:blip r:embed="rId4"/>
          <a:stretch>
            <a:fillRect/>
          </a:stretch>
        </p:blipFill>
        <p:spPr>
          <a:xfrm>
            <a:off x="2422420" y="1214438"/>
            <a:ext cx="3346556" cy="5251674"/>
          </a:xfrm>
          <a:prstGeom prst="rect">
            <a:avLst/>
          </a:prstGeom>
        </p:spPr>
      </p:pic>
      <p:sp>
        <p:nvSpPr>
          <p:cNvPr id="11" name="Footer Placeholder 4">
            <a:extLst>
              <a:ext uri="{FF2B5EF4-FFF2-40B4-BE49-F238E27FC236}">
                <a16:creationId xmlns:a16="http://schemas.microsoft.com/office/drawing/2014/main" id="{5FB4A7D9-2C1D-44E7-B0CC-5995733E3E19}"/>
              </a:ext>
            </a:extLst>
          </p:cNvPr>
          <p:cNvSpPr>
            <a:spLocks noGrp="1"/>
          </p:cNvSpPr>
          <p:nvPr>
            <p:ph type="ftr" sz="quarter" idx="11"/>
          </p:nvPr>
        </p:nvSpPr>
        <p:spPr>
          <a:xfrm>
            <a:off x="4038600" y="6466112"/>
            <a:ext cx="4114800" cy="281437"/>
          </a:xfrm>
        </p:spPr>
        <p:txBody>
          <a:bodyPr/>
          <a:lstStyle/>
          <a:p>
            <a:r>
              <a:rPr lang="zh-TW" altLang="en-US" dirty="0"/>
              <a:t>買點小幫手</a:t>
            </a:r>
            <a:endParaRPr lang="en-US" dirty="0"/>
          </a:p>
        </p:txBody>
      </p:sp>
      <p:sp>
        <p:nvSpPr>
          <p:cNvPr id="12" name="文字方塊 11">
            <a:extLst>
              <a:ext uri="{FF2B5EF4-FFF2-40B4-BE49-F238E27FC236}">
                <a16:creationId xmlns:a16="http://schemas.microsoft.com/office/drawing/2014/main" id="{C4A852EB-C36C-4D44-B5C4-ADE0852E2962}"/>
              </a:ext>
            </a:extLst>
          </p:cNvPr>
          <p:cNvSpPr txBox="1"/>
          <p:nvPr/>
        </p:nvSpPr>
        <p:spPr>
          <a:xfrm>
            <a:off x="676793" y="2669459"/>
            <a:ext cx="1541207" cy="523220"/>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組長</a:t>
            </a:r>
            <a:endParaRPr lang="en-US" sz="2800" b="1" dirty="0">
              <a:latin typeface="微軟正黑體" panose="020B0604030504040204" pitchFamily="34" charset="-120"/>
              <a:ea typeface="微軟正黑體" panose="020B0604030504040204" pitchFamily="34" charset="-120"/>
            </a:endParaRPr>
          </a:p>
        </p:txBody>
      </p:sp>
      <p:sp>
        <p:nvSpPr>
          <p:cNvPr id="13" name="投影片編號版面配置區 1">
            <a:extLst>
              <a:ext uri="{FF2B5EF4-FFF2-40B4-BE49-F238E27FC236}">
                <a16:creationId xmlns:a16="http://schemas.microsoft.com/office/drawing/2014/main" id="{06784DC1-1CB0-4210-A1ED-249E5C2A6C23}"/>
              </a:ext>
            </a:extLst>
          </p:cNvPr>
          <p:cNvSpPr>
            <a:spLocks noGrp="1"/>
          </p:cNvSpPr>
          <p:nvPr>
            <p:ph type="sldNum" sz="quarter" idx="12"/>
          </p:nvPr>
        </p:nvSpPr>
        <p:spPr>
          <a:xfrm>
            <a:off x="8610600" y="6424268"/>
            <a:ext cx="2743200" cy="365125"/>
          </a:xfrm>
        </p:spPr>
        <p:txBody>
          <a:bodyPr/>
          <a:lstStyle/>
          <a:p>
            <a:fld id="{6E18DBF4-37B7-4C4F-9728-A1C100B177EE}" type="slidenum">
              <a:rPr lang="en-US" smtClean="0"/>
              <a:pPr/>
              <a:t>3</a:t>
            </a:fld>
            <a:endParaRPr lang="en-US"/>
          </a:p>
        </p:txBody>
      </p:sp>
    </p:spTree>
    <p:extLst>
      <p:ext uri="{BB962C8B-B14F-4D97-AF65-F5344CB8AC3E}">
        <p14:creationId xmlns:p14="http://schemas.microsoft.com/office/powerpoint/2010/main" val="85484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模型預測工具</a:t>
            </a:r>
            <a:endParaRPr lang="en-US" b="1"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5D351E52-AB74-4C1F-883C-44DB120F49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1021" y="3146296"/>
            <a:ext cx="2135550" cy="576137"/>
          </a:xfrm>
          <a:prstGeom prst="rect">
            <a:avLst/>
          </a:prstGeom>
        </p:spPr>
      </p:pic>
      <p:pic>
        <p:nvPicPr>
          <p:cNvPr id="9" name="圖片 8">
            <a:extLst>
              <a:ext uri="{FF2B5EF4-FFF2-40B4-BE49-F238E27FC236}">
                <a16:creationId xmlns:a16="http://schemas.microsoft.com/office/drawing/2014/main" id="{90AF8B8C-82FF-466E-88E5-5C8F1681D8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4539" y="4597943"/>
            <a:ext cx="854664" cy="854664"/>
          </a:xfrm>
          <a:prstGeom prst="rect">
            <a:avLst/>
          </a:prstGeom>
        </p:spPr>
      </p:pic>
      <p:pic>
        <p:nvPicPr>
          <p:cNvPr id="10" name="圖片 9">
            <a:extLst>
              <a:ext uri="{FF2B5EF4-FFF2-40B4-BE49-F238E27FC236}">
                <a16:creationId xmlns:a16="http://schemas.microsoft.com/office/drawing/2014/main" id="{78FB42C4-0E62-495A-AB41-2ED64ECBB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8482" y="3873888"/>
            <a:ext cx="3230877" cy="673100"/>
          </a:xfrm>
          <a:prstGeom prst="rect">
            <a:avLst/>
          </a:prstGeom>
        </p:spPr>
      </p:pic>
      <p:pic>
        <p:nvPicPr>
          <p:cNvPr id="11" name="圖形 10">
            <a:extLst>
              <a:ext uri="{FF2B5EF4-FFF2-40B4-BE49-F238E27FC236}">
                <a16:creationId xmlns:a16="http://schemas.microsoft.com/office/drawing/2014/main" id="{DD8243FB-EEA4-4F28-B386-CB3CE301EF6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4003" y="5459889"/>
            <a:ext cx="2385406" cy="572496"/>
          </a:xfrm>
          <a:prstGeom prst="rect">
            <a:avLst/>
          </a:prstGeom>
        </p:spPr>
      </p:pic>
      <p:pic>
        <p:nvPicPr>
          <p:cNvPr id="12" name="圖片 11">
            <a:extLst>
              <a:ext uri="{FF2B5EF4-FFF2-40B4-BE49-F238E27FC236}">
                <a16:creationId xmlns:a16="http://schemas.microsoft.com/office/drawing/2014/main" id="{DA5DEDDE-C681-4DA8-B448-3E778991E5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568" y="1559898"/>
            <a:ext cx="3496648" cy="1480063"/>
          </a:xfrm>
          <a:prstGeom prst="rect">
            <a:avLst/>
          </a:prstGeom>
        </p:spPr>
      </p:pic>
      <p:sp>
        <p:nvSpPr>
          <p:cNvPr id="13" name="文字方塊 12">
            <a:extLst>
              <a:ext uri="{FF2B5EF4-FFF2-40B4-BE49-F238E27FC236}">
                <a16:creationId xmlns:a16="http://schemas.microsoft.com/office/drawing/2014/main" id="{AEA3C905-E56D-49EA-ACDB-8932E5DA098D}"/>
              </a:ext>
            </a:extLst>
          </p:cNvPr>
          <p:cNvSpPr txBox="1"/>
          <p:nvPr/>
        </p:nvSpPr>
        <p:spPr>
          <a:xfrm>
            <a:off x="464818" y="3291711"/>
            <a:ext cx="1749722" cy="923330"/>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使用者介面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endParaRPr lang="en-US" dirty="0"/>
          </a:p>
          <a:p>
            <a:endParaRPr lang="en-US" dirty="0"/>
          </a:p>
        </p:txBody>
      </p:sp>
      <p:sp>
        <p:nvSpPr>
          <p:cNvPr id="14" name="文字方塊 13">
            <a:extLst>
              <a:ext uri="{FF2B5EF4-FFF2-40B4-BE49-F238E27FC236}">
                <a16:creationId xmlns:a16="http://schemas.microsoft.com/office/drawing/2014/main" id="{59791FB4-6FA5-4E48-A638-105C9EDCB27F}"/>
              </a:ext>
            </a:extLst>
          </p:cNvPr>
          <p:cNvSpPr txBox="1"/>
          <p:nvPr/>
        </p:nvSpPr>
        <p:spPr>
          <a:xfrm>
            <a:off x="464818" y="4070128"/>
            <a:ext cx="1749721" cy="923330"/>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表格整理工具</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endParaRPr lang="en-US" dirty="0"/>
          </a:p>
          <a:p>
            <a:endParaRPr lang="en-US" dirty="0"/>
          </a:p>
        </p:txBody>
      </p:sp>
      <p:sp>
        <p:nvSpPr>
          <p:cNvPr id="15" name="文字方塊 14">
            <a:extLst>
              <a:ext uri="{FF2B5EF4-FFF2-40B4-BE49-F238E27FC236}">
                <a16:creationId xmlns:a16="http://schemas.microsoft.com/office/drawing/2014/main" id="{718147FD-4256-45E5-9C7E-9DF2ED1B9A4A}"/>
              </a:ext>
            </a:extLst>
          </p:cNvPr>
          <p:cNvSpPr txBox="1"/>
          <p:nvPr/>
        </p:nvSpPr>
        <p:spPr>
          <a:xfrm>
            <a:off x="464819" y="4794183"/>
            <a:ext cx="1749720" cy="923330"/>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機器學習工具</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endParaRPr lang="en-US" dirty="0"/>
          </a:p>
          <a:p>
            <a:endParaRPr lang="en-US" dirty="0"/>
          </a:p>
        </p:txBody>
      </p:sp>
      <p:sp>
        <p:nvSpPr>
          <p:cNvPr id="16" name="文字方塊 15">
            <a:extLst>
              <a:ext uri="{FF2B5EF4-FFF2-40B4-BE49-F238E27FC236}">
                <a16:creationId xmlns:a16="http://schemas.microsoft.com/office/drawing/2014/main" id="{7CAB4FF3-1392-4457-8025-02B92FFC5C75}"/>
              </a:ext>
            </a:extLst>
          </p:cNvPr>
          <p:cNvSpPr txBox="1"/>
          <p:nvPr/>
        </p:nvSpPr>
        <p:spPr>
          <a:xfrm>
            <a:off x="501706" y="5543475"/>
            <a:ext cx="1303239" cy="923330"/>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繪圖工具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endParaRPr lang="en-US" dirty="0"/>
          </a:p>
          <a:p>
            <a:endParaRPr lang="en-US" dirty="0"/>
          </a:p>
        </p:txBody>
      </p:sp>
      <p:pic>
        <p:nvPicPr>
          <p:cNvPr id="19" name="圖片 18">
            <a:extLst>
              <a:ext uri="{FF2B5EF4-FFF2-40B4-BE49-F238E27FC236}">
                <a16:creationId xmlns:a16="http://schemas.microsoft.com/office/drawing/2014/main" id="{88BB8512-516C-454B-ADC5-C8411DD207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018" y="1675443"/>
            <a:ext cx="3711471" cy="1324877"/>
          </a:xfrm>
          <a:prstGeom prst="rect">
            <a:avLst/>
          </a:prstGeom>
        </p:spPr>
      </p:pic>
      <p:pic>
        <p:nvPicPr>
          <p:cNvPr id="27" name="圖片 26">
            <a:extLst>
              <a:ext uri="{FF2B5EF4-FFF2-40B4-BE49-F238E27FC236}">
                <a16:creationId xmlns:a16="http://schemas.microsoft.com/office/drawing/2014/main" id="{4212B7B6-B515-4A65-BFCE-5AD97DB88A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5108" y="4364404"/>
            <a:ext cx="943372" cy="981877"/>
          </a:xfrm>
          <a:prstGeom prst="rect">
            <a:avLst/>
          </a:prstGeom>
        </p:spPr>
      </p:pic>
      <p:pic>
        <p:nvPicPr>
          <p:cNvPr id="29" name="圖片 28">
            <a:extLst>
              <a:ext uri="{FF2B5EF4-FFF2-40B4-BE49-F238E27FC236}">
                <a16:creationId xmlns:a16="http://schemas.microsoft.com/office/drawing/2014/main" id="{5500DDE2-3CB5-405F-A462-4C921C9027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53400" y="4222674"/>
            <a:ext cx="1283943" cy="1283943"/>
          </a:xfrm>
          <a:prstGeom prst="rect">
            <a:avLst/>
          </a:prstGeom>
        </p:spPr>
      </p:pic>
      <p:pic>
        <p:nvPicPr>
          <p:cNvPr id="31" name="圖片 30">
            <a:extLst>
              <a:ext uri="{FF2B5EF4-FFF2-40B4-BE49-F238E27FC236}">
                <a16:creationId xmlns:a16="http://schemas.microsoft.com/office/drawing/2014/main" id="{35C72CB0-10DE-4389-A2FE-F33CCFF6093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64084" y="4771571"/>
            <a:ext cx="1876873" cy="443773"/>
          </a:xfrm>
          <a:prstGeom prst="rect">
            <a:avLst/>
          </a:prstGeom>
        </p:spPr>
      </p:pic>
      <p:sp>
        <p:nvSpPr>
          <p:cNvPr id="32" name="文字方塊 31">
            <a:extLst>
              <a:ext uri="{FF2B5EF4-FFF2-40B4-BE49-F238E27FC236}">
                <a16:creationId xmlns:a16="http://schemas.microsoft.com/office/drawing/2014/main" id="{43990DF7-E80B-452B-9FBE-D43CEBF759AC}"/>
              </a:ext>
            </a:extLst>
          </p:cNvPr>
          <p:cNvSpPr txBox="1"/>
          <p:nvPr/>
        </p:nvSpPr>
        <p:spPr>
          <a:xfrm>
            <a:off x="7068710" y="3304846"/>
            <a:ext cx="3148715" cy="954107"/>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使用</a:t>
            </a:r>
            <a:r>
              <a:rPr lang="en-US" altLang="zh-TW" sz="2000" b="1" dirty="0">
                <a:latin typeface="微軟正黑體" panose="020B0604030504040204" pitchFamily="34" charset="-120"/>
                <a:ea typeface="微軟正黑體" panose="020B0604030504040204" pitchFamily="34" charset="-120"/>
              </a:rPr>
              <a:t>Rapidminer</a:t>
            </a:r>
            <a:r>
              <a:rPr lang="zh-TW" altLang="en-US" sz="2000" b="1" dirty="0">
                <a:latin typeface="微軟正黑體" panose="020B0604030504040204" pitchFamily="34" charset="-120"/>
                <a:ea typeface="微軟正黑體" panose="020B0604030504040204" pitchFamily="34" charset="-120"/>
              </a:rPr>
              <a:t>的公司 </a:t>
            </a:r>
            <a:endParaRPr lang="en-US" altLang="zh-TW" sz="2000" b="1" dirty="0">
              <a:latin typeface="微軟正黑體" panose="020B0604030504040204" pitchFamily="34" charset="-120"/>
              <a:ea typeface="微軟正黑體" panose="020B0604030504040204" pitchFamily="34" charset="-120"/>
            </a:endParaRPr>
          </a:p>
          <a:p>
            <a:endParaRPr lang="en-US" dirty="0"/>
          </a:p>
          <a:p>
            <a:endParaRPr lang="en-US" dirty="0"/>
          </a:p>
        </p:txBody>
      </p:sp>
      <p:sp>
        <p:nvSpPr>
          <p:cNvPr id="17" name="投影片編號版面配置區 4">
            <a:extLst>
              <a:ext uri="{FF2B5EF4-FFF2-40B4-BE49-F238E27FC236}">
                <a16:creationId xmlns:a16="http://schemas.microsoft.com/office/drawing/2014/main" id="{74888082-FF46-4DC5-A6F5-9FFBC4DA3131}"/>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30</a:t>
            </a:fld>
            <a:endParaRPr lang="en-US" dirty="0"/>
          </a:p>
        </p:txBody>
      </p:sp>
      <p:cxnSp>
        <p:nvCxnSpPr>
          <p:cNvPr id="3" name="直線接點 2">
            <a:extLst>
              <a:ext uri="{FF2B5EF4-FFF2-40B4-BE49-F238E27FC236}">
                <a16:creationId xmlns:a16="http://schemas.microsoft.com/office/drawing/2014/main" id="{259AEEEF-F450-4C78-BAD8-35889E732F11}"/>
              </a:ext>
            </a:extLst>
          </p:cNvPr>
          <p:cNvCxnSpPr>
            <a:cxnSpLocks/>
          </p:cNvCxnSpPr>
          <p:nvPr/>
        </p:nvCxnSpPr>
        <p:spPr>
          <a:xfrm>
            <a:off x="5902044" y="1862085"/>
            <a:ext cx="0" cy="4416086"/>
          </a:xfrm>
          <a:prstGeom prst="line">
            <a:avLst/>
          </a:prstGeom>
          <a:ln w="762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Footer Placeholder 4">
            <a:extLst>
              <a:ext uri="{FF2B5EF4-FFF2-40B4-BE49-F238E27FC236}">
                <a16:creationId xmlns:a16="http://schemas.microsoft.com/office/drawing/2014/main" id="{C6DD304E-9253-4B5C-9FA0-B722835971AA}"/>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84641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E5210F-6BDC-49B1-9138-8AAF72A297B1}"/>
              </a:ext>
            </a:extLst>
          </p:cNvPr>
          <p:cNvSpPr>
            <a:spLocks noGrp="1"/>
          </p:cNvSpPr>
          <p:nvPr>
            <p:ph type="title"/>
          </p:nvPr>
        </p:nvSpPr>
        <p:spPr/>
        <p:txBody>
          <a:bodyPr>
            <a:normAutofit fontScale="90000"/>
          </a:bodyPr>
          <a:lstStyle/>
          <a:p>
            <a:r>
              <a:rPr lang="en-US" dirty="0"/>
              <a:t>Python VS Rapidminer</a:t>
            </a:r>
          </a:p>
        </p:txBody>
      </p:sp>
      <p:graphicFrame>
        <p:nvGraphicFramePr>
          <p:cNvPr id="3" name="圖表 2">
            <a:extLst>
              <a:ext uri="{FF2B5EF4-FFF2-40B4-BE49-F238E27FC236}">
                <a16:creationId xmlns:a16="http://schemas.microsoft.com/office/drawing/2014/main" id="{2C7E77CC-AB49-4E4F-98CC-8C3FB3A73813}"/>
              </a:ext>
            </a:extLst>
          </p:cNvPr>
          <p:cNvGraphicFramePr/>
          <p:nvPr>
            <p:extLst>
              <p:ext uri="{D42A27DB-BD31-4B8C-83A1-F6EECF244321}">
                <p14:modId xmlns:p14="http://schemas.microsoft.com/office/powerpoint/2010/main" val="3790959421"/>
              </p:ext>
            </p:extLst>
          </p:nvPr>
        </p:nvGraphicFramePr>
        <p:xfrm>
          <a:off x="1809750" y="1671002"/>
          <a:ext cx="8229600" cy="4316095"/>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4">
            <a:extLst>
              <a:ext uri="{FF2B5EF4-FFF2-40B4-BE49-F238E27FC236}">
                <a16:creationId xmlns:a16="http://schemas.microsoft.com/office/drawing/2014/main" id="{316D093C-8B38-4ABD-B69D-F4623E6C6ED7}"/>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14339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使用</a:t>
            </a:r>
            <a:r>
              <a:rPr lang="en-US" altLang="zh-TW" b="1" dirty="0">
                <a:latin typeface="微軟正黑體" panose="020B0604030504040204" pitchFamily="34" charset="-120"/>
                <a:ea typeface="微軟正黑體" panose="020B0604030504040204" pitchFamily="34" charset="-120"/>
              </a:rPr>
              <a:t>Python</a:t>
            </a:r>
            <a:r>
              <a:rPr lang="zh-TW" altLang="en-US" b="1" dirty="0">
                <a:latin typeface="微軟正黑體" panose="020B0604030504040204" pitchFamily="34" charset="-120"/>
                <a:ea typeface="微軟正黑體" panose="020B0604030504040204" pitchFamily="34" charset="-120"/>
              </a:rPr>
              <a:t>進行文章漲跌預測</a:t>
            </a:r>
            <a:endParaRPr lang="en-US" b="1" dirty="0">
              <a:latin typeface="微軟正黑體" panose="020B0604030504040204" pitchFamily="34" charset="-120"/>
              <a:ea typeface="微軟正黑體" panose="020B0604030504040204" pitchFamily="34" charset="-120"/>
            </a:endParaRPr>
          </a:p>
        </p:txBody>
      </p:sp>
      <p:sp>
        <p:nvSpPr>
          <p:cNvPr id="6" name="Content Placeholder 5"/>
          <p:cNvSpPr>
            <a:spLocks noGrp="1"/>
          </p:cNvSpPr>
          <p:nvPr>
            <p:ph sz="half" idx="1"/>
          </p:nvPr>
        </p:nvSpPr>
        <p:spPr>
          <a:xfrm>
            <a:off x="482599" y="1643174"/>
            <a:ext cx="10140951" cy="4427426"/>
          </a:xfrm>
          <a:ln w="57150">
            <a:solidFill>
              <a:schemeClr val="accent1"/>
            </a:solidFill>
          </a:ln>
        </p:spPr>
        <p:txBody>
          <a:bodyPr>
            <a:normAutofit fontScale="92500"/>
          </a:bodyPr>
          <a:lstStyle/>
          <a:p>
            <a:pPr marL="0" indent="0">
              <a:lnSpc>
                <a:spcPct val="150000"/>
              </a:lnSpc>
              <a:buNone/>
            </a:pPr>
            <a:r>
              <a:rPr lang="en-US" altLang="zh-TW" b="1" dirty="0">
                <a:latin typeface="微軟正黑體" panose="020B0604030504040204" pitchFamily="34" charset="-120"/>
                <a:ea typeface="微軟正黑體" panose="020B0604030504040204" pitchFamily="34" charset="-120"/>
              </a:rPr>
              <a:t>1.</a:t>
            </a:r>
            <a:r>
              <a:rPr lang="en-US" altLang="zh-TW" dirty="0">
                <a:latin typeface="微軟正黑體" panose="020B0604030504040204" pitchFamily="34" charset="-120"/>
                <a:ea typeface="微軟正黑體" panose="020B0604030504040204" pitchFamily="34" charset="-120"/>
              </a:rPr>
              <a:t> Pandas</a:t>
            </a:r>
            <a:r>
              <a:rPr lang="zh-TW" altLang="en-US" dirty="0">
                <a:latin typeface="微軟正黑體" panose="020B0604030504040204" pitchFamily="34" charset="-120"/>
                <a:ea typeface="微軟正黑體" panose="020B0604030504040204" pitchFamily="34" charset="-120"/>
              </a:rPr>
              <a:t>進行資料清理</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b="1" dirty="0">
                <a:latin typeface="微軟正黑體" panose="020B0604030504040204" pitchFamily="34" charset="-120"/>
                <a:ea typeface="微軟正黑體" panose="020B0604030504040204" pitchFamily="34" charset="-120"/>
              </a:rPr>
              <a:t>2. 80/20</a:t>
            </a:r>
            <a:r>
              <a:rPr lang="zh-TW" altLang="en-US" dirty="0">
                <a:latin typeface="微軟正黑體" panose="020B0604030504040204" pitchFamily="34" charset="-120"/>
                <a:ea typeface="微軟正黑體" panose="020B0604030504040204" pitchFamily="34" charset="-120"/>
              </a:rPr>
              <a:t>訓練資料</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b="1" dirty="0">
                <a:latin typeface="微軟正黑體" panose="020B0604030504040204" pitchFamily="34" charset="-120"/>
                <a:ea typeface="微軟正黑體" panose="020B0604030504040204" pitchFamily="34" charset="-120"/>
              </a:rPr>
              <a:t>3. </a:t>
            </a:r>
            <a:r>
              <a:rPr lang="en-US" b="1" dirty="0">
                <a:solidFill>
                  <a:srgbClr val="FF0000"/>
                </a:solidFill>
                <a:latin typeface="微軟正黑體" panose="020B0604030504040204" pitchFamily="34" charset="-120"/>
                <a:ea typeface="微軟正黑體" panose="020B0604030504040204" pitchFamily="34" charset="-120"/>
              </a:rPr>
              <a:t>XGBoost</a:t>
            </a:r>
            <a:r>
              <a:rPr lang="en-US" dirty="0">
                <a:latin typeface="微軟正黑體" panose="020B0604030504040204" pitchFamily="34" charset="-120"/>
                <a:ea typeface="微軟正黑體" panose="020B0604030504040204" pitchFamily="34" charset="-120"/>
              </a:rPr>
              <a:t> 、GBDT </a:t>
            </a:r>
            <a:r>
              <a:rPr lang="zh-TW" altLang="en-US"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SVM、Random Forest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Voting</a:t>
            </a:r>
            <a:r>
              <a:rPr lang="zh-TW" altLang="en-US" dirty="0">
                <a:latin typeface="微軟正黑體" panose="020B0604030504040204" pitchFamily="34" charset="-120"/>
                <a:ea typeface="微軟正黑體" panose="020B0604030504040204" pitchFamily="34" charset="-120"/>
              </a:rPr>
              <a:t>等模型訓練</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altLang="zh-TW" b="1" dirty="0">
                <a:latin typeface="微軟正黑體" panose="020B0604030504040204" pitchFamily="34" charset="-120"/>
                <a:ea typeface="微軟正黑體" panose="020B0604030504040204" pitchFamily="34" charset="-120"/>
              </a:rPr>
              <a:t>4. </a:t>
            </a:r>
            <a:r>
              <a:rPr lang="zh-TW" altLang="en-US" dirty="0">
                <a:latin typeface="微軟正黑體" panose="020B0604030504040204" pitchFamily="34" charset="-120"/>
                <a:ea typeface="微軟正黑體" panose="020B0604030504040204" pitchFamily="34" charset="-120"/>
              </a:rPr>
              <a:t>交叉驗證</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b="1" dirty="0">
                <a:latin typeface="微軟正黑體" panose="020B0604030504040204" pitchFamily="34" charset="-120"/>
                <a:ea typeface="微軟正黑體" panose="020B0604030504040204" pitchFamily="34" charset="-120"/>
              </a:rPr>
              <a:t>5. </a:t>
            </a:r>
            <a:r>
              <a:rPr lang="zh-TW" altLang="en-US" dirty="0">
                <a:latin typeface="微軟正黑體" panose="020B0604030504040204" pitchFamily="34" charset="-120"/>
                <a:ea typeface="微軟正黑體" panose="020B0604030504040204" pitchFamily="34" charset="-120"/>
              </a:rPr>
              <a:t>混亂矩陣</a:t>
            </a:r>
            <a:endParaRPr lang="en-US" altLang="zh-TW" dirty="0">
              <a:latin typeface="微軟正黑體" panose="020B0604030504040204" pitchFamily="34" charset="-120"/>
              <a:ea typeface="微軟正黑體" panose="020B0604030504040204" pitchFamily="34" charset="-120"/>
            </a:endParaRPr>
          </a:p>
          <a:p>
            <a:pPr marL="0" indent="0">
              <a:lnSpc>
                <a:spcPct val="150000"/>
              </a:lnSpc>
              <a:buNone/>
            </a:pPr>
            <a:r>
              <a:rPr lang="en-US" b="1" dirty="0">
                <a:latin typeface="微軟正黑體" panose="020B0604030504040204" pitchFamily="34" charset="-120"/>
                <a:ea typeface="微軟正黑體" panose="020B0604030504040204" pitchFamily="34" charset="-120"/>
              </a:rPr>
              <a:t>6.</a:t>
            </a:r>
            <a:r>
              <a:rPr 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rPr>
              <a:t>F1</a:t>
            </a:r>
            <a:r>
              <a:rPr lang="zh-TW" altLang="en-US" dirty="0">
                <a:latin typeface="微軟正黑體" panose="020B0604030504040204" pitchFamily="34" charset="-120"/>
              </a:rPr>
              <a:t>分數</a:t>
            </a:r>
            <a:endParaRPr lang="en-US" dirty="0">
              <a:latin typeface="微軟正黑體" panose="020B0604030504040204" pitchFamily="34" charset="-120"/>
              <a:ea typeface="微軟正黑體" panose="020B0604030504040204" pitchFamily="34" charset="-120"/>
            </a:endParaRPr>
          </a:p>
          <a:p>
            <a:pPr marL="0" indent="0">
              <a:lnSpc>
                <a:spcPct val="150000"/>
              </a:lnSpc>
              <a:buNone/>
            </a:pPr>
            <a:endParaRPr lang="en-US" dirty="0">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82EA8FC3-6FB3-42F1-A990-A83523DA2BBE}"/>
              </a:ext>
            </a:extLst>
          </p:cNvPr>
          <p:cNvSpPr/>
          <p:nvPr/>
        </p:nvSpPr>
        <p:spPr>
          <a:xfrm>
            <a:off x="379232" y="6363458"/>
            <a:ext cx="8266726" cy="369332"/>
          </a:xfrm>
          <a:prstGeom prst="rect">
            <a:avLst/>
          </a:prstGeom>
        </p:spPr>
        <p:txBody>
          <a:bodyPr wrap="square">
            <a:spAutoFit/>
          </a:bodyPr>
          <a:lstStyle/>
          <a:p>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完整檔案請參閱</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Github: </a:t>
            </a:r>
            <a:r>
              <a:rPr lang="en-US" altLang="zh-TW" dirty="0">
                <a:latin typeface="微軟正黑體" panose="020B0604030504040204" pitchFamily="34" charset="-120"/>
                <a:ea typeface="微軟正黑體" panose="020B0604030504040204" pitchFamily="34" charset="-120"/>
              </a:rPr>
              <a:t>h</a:t>
            </a:r>
            <a:r>
              <a:rPr lang="en-US" dirty="0">
                <a:latin typeface="微軟正黑體" panose="020B0604030504040204" pitchFamily="34" charset="-120"/>
                <a:ea typeface="微軟正黑體" panose="020B0604030504040204" pitchFamily="34" charset="-120"/>
              </a:rPr>
              <a:t>ttps://github.com/geniusbonny/TextMining-Stock</a:t>
            </a:r>
          </a:p>
        </p:txBody>
      </p:sp>
      <p:sp>
        <p:nvSpPr>
          <p:cNvPr id="7" name="投影片編號版面配置區 4">
            <a:extLst>
              <a:ext uri="{FF2B5EF4-FFF2-40B4-BE49-F238E27FC236}">
                <a16:creationId xmlns:a16="http://schemas.microsoft.com/office/drawing/2014/main" id="{C0D8AE1A-16E6-49AD-99A3-8678FEFE274B}"/>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32</a:t>
            </a:fld>
            <a:endParaRPr lang="en-US" dirty="0"/>
          </a:p>
        </p:txBody>
      </p:sp>
    </p:spTree>
    <p:extLst>
      <p:ext uri="{BB962C8B-B14F-4D97-AF65-F5344CB8AC3E}">
        <p14:creationId xmlns:p14="http://schemas.microsoft.com/office/powerpoint/2010/main" val="3957119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latin typeface="微軟正黑體" panose="020B0604030504040204" pitchFamily="34" charset="-120"/>
                <a:ea typeface="微軟正黑體" panose="020B0604030504040204" pitchFamily="34" charset="-120"/>
              </a:rPr>
              <a:t>F1 Score(Part 1)</a:t>
            </a:r>
          </a:p>
        </p:txBody>
      </p:sp>
      <p:sp>
        <p:nvSpPr>
          <p:cNvPr id="9" name="文字方塊 6">
            <a:extLst>
              <a:ext uri="{FF2B5EF4-FFF2-40B4-BE49-F238E27FC236}">
                <a16:creationId xmlns:a16="http://schemas.microsoft.com/office/drawing/2014/main" id="{E5E32246-63C3-4CDE-BD69-5E7C31CDF354}"/>
              </a:ext>
            </a:extLst>
          </p:cNvPr>
          <p:cNvSpPr txBox="1"/>
          <p:nvPr/>
        </p:nvSpPr>
        <p:spPr>
          <a:xfrm>
            <a:off x="2982529" y="1673225"/>
            <a:ext cx="5922838" cy="430759"/>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285750" marR="0" indent="-285750">
              <a:spcBef>
                <a:spcPts val="0"/>
              </a:spcBef>
              <a:spcAft>
                <a:spcPts val="0"/>
              </a:spcAft>
              <a:buFont typeface="Wingdings" panose="05000000000000000000" pitchFamily="2" charset="2"/>
              <a:buChar char="§"/>
            </a:pPr>
            <a:r>
              <a:rPr lang="en-US" sz="2000" b="1" dirty="0">
                <a:solidFill>
                  <a:srgbClr val="002060"/>
                </a:solidFill>
                <a:effectLst/>
                <a:latin typeface="Times New Roman" panose="02020603050405020304" pitchFamily="18" charset="0"/>
                <a:ea typeface="微軟正黑體" panose="020B0604030504040204" pitchFamily="34" charset="-120"/>
              </a:rPr>
              <a:t>F1</a:t>
            </a:r>
            <a:r>
              <a:rPr lang="zh-TW" sz="2000" b="1" dirty="0">
                <a:solidFill>
                  <a:srgbClr val="002060"/>
                </a:solidFill>
                <a:effectLst/>
                <a:latin typeface="Times New Roman" panose="02020603050405020304" pitchFamily="18" charset="0"/>
                <a:ea typeface="微軟正黑體" panose="020B0604030504040204" pitchFamily="34" charset="-120"/>
              </a:rPr>
              <a:t>是</a:t>
            </a:r>
            <a:r>
              <a:rPr lang="en-US" sz="2000" b="1" dirty="0">
                <a:solidFill>
                  <a:srgbClr val="002060"/>
                </a:solidFill>
                <a:effectLst/>
                <a:latin typeface="Times New Roman" panose="02020603050405020304" pitchFamily="18" charset="0"/>
                <a:ea typeface="微軟正黑體" panose="020B0604030504040204" pitchFamily="34" charset="-120"/>
              </a:rPr>
              <a:t>Precision</a:t>
            </a:r>
            <a:r>
              <a:rPr lang="zh-TW" sz="2000" b="1" dirty="0">
                <a:solidFill>
                  <a:srgbClr val="002060"/>
                </a:solidFill>
                <a:effectLst/>
                <a:latin typeface="Times New Roman" panose="02020603050405020304" pitchFamily="18" charset="0"/>
                <a:ea typeface="微軟正黑體" panose="020B0604030504040204" pitchFamily="34" charset="-120"/>
              </a:rPr>
              <a:t>和</a:t>
            </a:r>
            <a:r>
              <a:rPr lang="en-US" sz="2000" b="1" dirty="0">
                <a:solidFill>
                  <a:srgbClr val="002060"/>
                </a:solidFill>
                <a:effectLst/>
                <a:latin typeface="Times New Roman" panose="02020603050405020304" pitchFamily="18" charset="0"/>
                <a:ea typeface="微軟正黑體" panose="020B0604030504040204" pitchFamily="34" charset="-120"/>
              </a:rPr>
              <a:t>Recall</a:t>
            </a:r>
            <a:r>
              <a:rPr lang="zh-TW" sz="2000" b="1" dirty="0">
                <a:solidFill>
                  <a:srgbClr val="002060"/>
                </a:solidFill>
                <a:effectLst/>
                <a:latin typeface="Times New Roman" panose="02020603050405020304" pitchFamily="18" charset="0"/>
                <a:ea typeface="微軟正黑體" panose="020B0604030504040204" pitchFamily="34" charset="-120"/>
              </a:rPr>
              <a:t>的加權調和平均，公式為</a:t>
            </a:r>
            <a:r>
              <a:rPr lang="en-US" sz="2000" b="1" dirty="0">
                <a:solidFill>
                  <a:srgbClr val="002060"/>
                </a:solidFill>
                <a:effectLst/>
                <a:latin typeface="Times New Roman" panose="02020603050405020304" pitchFamily="18" charset="0"/>
                <a:ea typeface="微軟正黑體" panose="020B0604030504040204" pitchFamily="34" charset="-120"/>
              </a:rPr>
              <a:t>: </a:t>
            </a:r>
            <a:endParaRPr lang="en-US" sz="2000" dirty="0">
              <a:solidFill>
                <a:srgbClr val="002060"/>
              </a:solidFill>
              <a:effectLst/>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0" name="文字方塊 10">
                <a:extLst>
                  <a:ext uri="{FF2B5EF4-FFF2-40B4-BE49-F238E27FC236}">
                    <a16:creationId xmlns:a16="http://schemas.microsoft.com/office/drawing/2014/main" id="{DADBC654-9D91-4005-9342-6DEDEC39AF9A}"/>
                  </a:ext>
                </a:extLst>
              </p:cNvPr>
              <p:cNvSpPr txBox="1"/>
              <p:nvPr/>
            </p:nvSpPr>
            <p:spPr>
              <a:xfrm>
                <a:off x="3576762" y="2319884"/>
                <a:ext cx="2143125" cy="594995"/>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𝟐</m:t>
                          </m:r>
                        </m:num>
                        <m:den>
                          <m:sSub>
                            <m:sSub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sSubPr>
                            <m:e>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𝑭</m:t>
                              </m:r>
                            </m:e>
                            <m:sub>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𝟏</m:t>
                              </m:r>
                            </m:sub>
                          </m:sSub>
                        </m:den>
                      </m:f>
                      <m:r>
                        <a:rPr lang="en-US" sz="1800"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𝟏</m:t>
                          </m:r>
                        </m:num>
                        <m:den>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𝑷</m:t>
                          </m:r>
                        </m:den>
                      </m:f>
                      <m:r>
                        <a:rPr lang="en-US" sz="1800"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𝟏</m:t>
                          </m:r>
                        </m:num>
                        <m:den>
                          <m: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𝑹</m:t>
                          </m:r>
                        </m:den>
                      </m:f>
                    </m:oMath>
                  </m:oMathPara>
                </a14:m>
                <a:endParaRPr lang="en-US" sz="1200" dirty="0">
                  <a:effectLst/>
                  <a:latin typeface="Times New Roman" panose="02020603050405020304" pitchFamily="18" charset="0"/>
                  <a:ea typeface="新細明體" panose="02020500000000000000" pitchFamily="18" charset="-120"/>
                </a:endParaRPr>
              </a:p>
            </p:txBody>
          </p:sp>
        </mc:Choice>
        <mc:Fallback xmlns="">
          <p:sp>
            <p:nvSpPr>
              <p:cNvPr id="10" name="文字方塊 10">
                <a:extLst>
                  <a:ext uri="{FF2B5EF4-FFF2-40B4-BE49-F238E27FC236}">
                    <a16:creationId xmlns:a16="http://schemas.microsoft.com/office/drawing/2014/main" id="{DADBC654-9D91-4005-9342-6DEDEC39AF9A}"/>
                  </a:ext>
                </a:extLst>
              </p:cNvPr>
              <p:cNvSpPr txBox="1">
                <a:spLocks noRot="1" noChangeAspect="1" noMove="1" noResize="1" noEditPoints="1" noAdjustHandles="1" noChangeArrowheads="1" noChangeShapeType="1" noTextEdit="1"/>
              </p:cNvSpPr>
              <p:nvPr/>
            </p:nvSpPr>
            <p:spPr>
              <a:xfrm>
                <a:off x="3576762" y="2319884"/>
                <a:ext cx="2143125" cy="5949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2">
                <a:extLst>
                  <a:ext uri="{FF2B5EF4-FFF2-40B4-BE49-F238E27FC236}">
                    <a16:creationId xmlns:a16="http://schemas.microsoft.com/office/drawing/2014/main" id="{4DEE7F32-0C40-4873-8A24-61BAC5CEF438}"/>
                  </a:ext>
                </a:extLst>
              </p:cNvPr>
              <p:cNvSpPr txBox="1"/>
              <p:nvPr/>
            </p:nvSpPr>
            <p:spPr>
              <a:xfrm>
                <a:off x="5646606" y="2319884"/>
                <a:ext cx="1657350" cy="766445"/>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sSubPr>
                        <m:e>
                          <m:r>
                            <a:rPr lang="en-US" sz="1800" b="1" i="1">
                              <a:solidFill>
                                <a:srgbClr val="000000"/>
                              </a:solidFill>
                              <a:effectLst/>
                              <a:latin typeface="Cambria Math" panose="02040503050406030204" pitchFamily="18" charset="0"/>
                              <a:ea typeface="新細明體" panose="02020500000000000000" pitchFamily="18" charset="-120"/>
                            </a:rPr>
                            <m:t>𝑭</m:t>
                          </m:r>
                        </m:e>
                        <m:sub>
                          <m:r>
                            <a:rPr lang="en-US" sz="1800" b="1" i="1">
                              <a:solidFill>
                                <a:srgbClr val="000000"/>
                              </a:solidFill>
                              <a:effectLst/>
                              <a:latin typeface="Cambria Math" panose="02040503050406030204" pitchFamily="18" charset="0"/>
                              <a:ea typeface="新細明體" panose="02020500000000000000" pitchFamily="18" charset="-120"/>
                            </a:rPr>
                            <m:t>𝟏</m:t>
                          </m:r>
                        </m:sub>
                      </m:sSub>
                      <m:r>
                        <a:rPr lang="en-US" sz="1800" b="1" i="1">
                          <a:solidFill>
                            <a:srgbClr val="000000"/>
                          </a:solidFill>
                          <a:effectLst/>
                          <a:latin typeface="Cambria Math" panose="02040503050406030204" pitchFamily="18" charset="0"/>
                          <a:ea typeface="新細明體" panose="02020500000000000000" pitchFamily="18" charset="-120"/>
                        </a:rPr>
                        <m:t>=</m:t>
                      </m:r>
                      <m:f>
                        <m:fPr>
                          <m:ctrlPr>
                            <a:rPr lang="en-US" sz="1800"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sz="1800" b="1" i="1">
                              <a:solidFill>
                                <a:srgbClr val="000000"/>
                              </a:solidFill>
                              <a:effectLst/>
                              <a:latin typeface="Cambria Math" panose="02040503050406030204" pitchFamily="18" charset="0"/>
                              <a:ea typeface="新細明體" panose="02020500000000000000" pitchFamily="18" charset="-120"/>
                            </a:rPr>
                            <m:t>𝟐</m:t>
                          </m:r>
                          <m:r>
                            <a:rPr lang="en-US" sz="1800" b="1" i="1">
                              <a:solidFill>
                                <a:srgbClr val="000000"/>
                              </a:solidFill>
                              <a:effectLst/>
                              <a:latin typeface="Cambria Math" panose="02040503050406030204" pitchFamily="18" charset="0"/>
                              <a:ea typeface="新細明體" panose="02020500000000000000" pitchFamily="18" charset="-120"/>
                            </a:rPr>
                            <m:t>𝑷𝑹</m:t>
                          </m:r>
                        </m:num>
                        <m:den>
                          <m:r>
                            <a:rPr lang="en-US" sz="1800" b="1" i="1">
                              <a:solidFill>
                                <a:srgbClr val="000000"/>
                              </a:solidFill>
                              <a:effectLst/>
                              <a:latin typeface="Cambria Math" panose="02040503050406030204" pitchFamily="18" charset="0"/>
                              <a:ea typeface="新細明體" panose="02020500000000000000" pitchFamily="18" charset="-120"/>
                            </a:rPr>
                            <m:t>𝑷</m:t>
                          </m:r>
                          <m:r>
                            <a:rPr lang="en-US" sz="1800" b="1" i="1">
                              <a:solidFill>
                                <a:srgbClr val="000000"/>
                              </a:solidFill>
                              <a:effectLst/>
                              <a:latin typeface="Cambria Math" panose="02040503050406030204" pitchFamily="18" charset="0"/>
                              <a:ea typeface="新細明體" panose="02020500000000000000" pitchFamily="18" charset="-120"/>
                            </a:rPr>
                            <m:t>+</m:t>
                          </m:r>
                          <m:r>
                            <a:rPr lang="en-US" sz="1800" b="1" i="1">
                              <a:solidFill>
                                <a:srgbClr val="000000"/>
                              </a:solidFill>
                              <a:effectLst/>
                              <a:latin typeface="Cambria Math" panose="02040503050406030204" pitchFamily="18" charset="0"/>
                              <a:ea typeface="新細明體" panose="02020500000000000000" pitchFamily="18" charset="-120"/>
                            </a:rPr>
                            <m:t>𝑹</m:t>
                          </m:r>
                        </m:den>
                      </m:f>
                    </m:oMath>
                  </m:oMathPara>
                </a14:m>
                <a:endParaRPr lang="en-US" sz="1200" dirty="0">
                  <a:effectLst/>
                  <a:latin typeface="Times New Roman" panose="02020603050405020304" pitchFamily="18" charset="0"/>
                  <a:ea typeface="新細明體" panose="02020500000000000000" pitchFamily="18" charset="-120"/>
                </a:endParaRPr>
              </a:p>
            </p:txBody>
          </p:sp>
        </mc:Choice>
        <mc:Fallback xmlns="">
          <p:sp>
            <p:nvSpPr>
              <p:cNvPr id="11" name="文字方塊 12">
                <a:extLst>
                  <a:ext uri="{FF2B5EF4-FFF2-40B4-BE49-F238E27FC236}">
                    <a16:creationId xmlns:a16="http://schemas.microsoft.com/office/drawing/2014/main" id="{4DEE7F32-0C40-4873-8A24-61BAC5CEF438}"/>
                  </a:ext>
                </a:extLst>
              </p:cNvPr>
              <p:cNvSpPr txBox="1">
                <a:spLocks noRot="1" noChangeAspect="1" noMove="1" noResize="1" noEditPoints="1" noAdjustHandles="1" noChangeArrowheads="1" noChangeShapeType="1" noTextEdit="1"/>
              </p:cNvSpPr>
              <p:nvPr/>
            </p:nvSpPr>
            <p:spPr>
              <a:xfrm>
                <a:off x="5646606" y="2319884"/>
                <a:ext cx="1657350" cy="766445"/>
              </a:xfrm>
              <a:prstGeom prst="rect">
                <a:avLst/>
              </a:prstGeom>
              <a:blipFill>
                <a:blip r:embed="rId4"/>
                <a:stretch>
                  <a:fillRect/>
                </a:stretch>
              </a:blipFill>
            </p:spPr>
            <p:txBody>
              <a:bodyPr/>
              <a:lstStyle/>
              <a:p>
                <a:r>
                  <a:rPr lang="en-US">
                    <a:noFill/>
                  </a:rPr>
                  <a:t> </a:t>
                </a:r>
              </a:p>
            </p:txBody>
          </p:sp>
        </mc:Fallback>
      </mc:AlternateContent>
      <p:sp>
        <p:nvSpPr>
          <p:cNvPr id="16" name="投影片編號版面配置區 4">
            <a:extLst>
              <a:ext uri="{FF2B5EF4-FFF2-40B4-BE49-F238E27FC236}">
                <a16:creationId xmlns:a16="http://schemas.microsoft.com/office/drawing/2014/main" id="{E4A280DB-A66C-4E16-B709-36D1990A08AE}"/>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33</a:t>
            </a:fld>
            <a:endParaRPr lang="en-US" dirty="0"/>
          </a:p>
        </p:txBody>
      </p:sp>
      <p:pic>
        <p:nvPicPr>
          <p:cNvPr id="17" name="圖片 16">
            <a:extLst>
              <a:ext uri="{FF2B5EF4-FFF2-40B4-BE49-F238E27FC236}">
                <a16:creationId xmlns:a16="http://schemas.microsoft.com/office/drawing/2014/main" id="{3F1B243C-9D18-4CA9-A5B7-DD35E34E864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46662" y="3187480"/>
            <a:ext cx="3553272" cy="3135168"/>
          </a:xfrm>
          <a:prstGeom prst="rect">
            <a:avLst/>
          </a:prstGeom>
          <a:noFill/>
        </p:spPr>
      </p:pic>
      <p:sp>
        <p:nvSpPr>
          <p:cNvPr id="8" name="Footer Placeholder 4">
            <a:extLst>
              <a:ext uri="{FF2B5EF4-FFF2-40B4-BE49-F238E27FC236}">
                <a16:creationId xmlns:a16="http://schemas.microsoft.com/office/drawing/2014/main" id="{2F9E4B5D-FA8C-4671-BE07-ED5CECC70ABC}"/>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82534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9FB61-11B5-4BCE-A9F1-363AF6C9A16E}"/>
              </a:ext>
            </a:extLst>
          </p:cNvPr>
          <p:cNvSpPr>
            <a:spLocks noGrp="1"/>
          </p:cNvSpPr>
          <p:nvPr>
            <p:ph type="title"/>
          </p:nvPr>
        </p:nvSpPr>
        <p:spPr/>
        <p:txBody>
          <a:bodyPr>
            <a:normAutofit fontScale="90000"/>
          </a:bodyPr>
          <a:lstStyle/>
          <a:p>
            <a:r>
              <a:rPr lang="en-US" b="1" dirty="0">
                <a:latin typeface="微軟正黑體" panose="020B0604030504040204" pitchFamily="34" charset="-120"/>
                <a:ea typeface="微軟正黑體" panose="020B0604030504040204" pitchFamily="34" charset="-120"/>
              </a:rPr>
              <a:t>F1 Score(Part 2)</a:t>
            </a:r>
          </a:p>
        </p:txBody>
      </p:sp>
      <p:sp>
        <p:nvSpPr>
          <p:cNvPr id="3" name="文字方塊 6">
            <a:extLst>
              <a:ext uri="{FF2B5EF4-FFF2-40B4-BE49-F238E27FC236}">
                <a16:creationId xmlns:a16="http://schemas.microsoft.com/office/drawing/2014/main" id="{7CA09E67-8839-4408-AD74-5C844251A3E9}"/>
              </a:ext>
            </a:extLst>
          </p:cNvPr>
          <p:cNvSpPr txBox="1"/>
          <p:nvPr/>
        </p:nvSpPr>
        <p:spPr>
          <a:xfrm>
            <a:off x="2617090" y="1785889"/>
            <a:ext cx="5315585" cy="346075"/>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342900" marR="0" indent="-342900">
              <a:spcBef>
                <a:spcPts val="0"/>
              </a:spcBef>
              <a:spcAft>
                <a:spcPts val="0"/>
              </a:spcAft>
              <a:buFont typeface="Wingdings" panose="05000000000000000000" pitchFamily="2" charset="2"/>
              <a:buChar char="§"/>
            </a:pPr>
            <a:r>
              <a:rPr lang="zh-TW" sz="2000" b="1" dirty="0">
                <a:solidFill>
                  <a:srgbClr val="002060"/>
                </a:solidFill>
                <a:effectLst/>
                <a:latin typeface="Times New Roman" panose="02020603050405020304" pitchFamily="18" charset="0"/>
                <a:ea typeface="微軟正黑體" panose="020B0604030504040204" pitchFamily="34" charset="-120"/>
              </a:rPr>
              <a:t>以</a:t>
            </a:r>
            <a:r>
              <a:rPr lang="en-US" sz="2000" b="1" dirty="0">
                <a:solidFill>
                  <a:srgbClr val="002060"/>
                </a:solidFill>
                <a:effectLst/>
                <a:latin typeface="Times New Roman" panose="02020603050405020304" pitchFamily="18" charset="0"/>
                <a:ea typeface="微軟正黑體" panose="020B0604030504040204" pitchFamily="34" charset="-120"/>
              </a:rPr>
              <a:t>GBDT</a:t>
            </a:r>
            <a:r>
              <a:rPr lang="zh-TW" sz="2000" b="1" dirty="0">
                <a:solidFill>
                  <a:srgbClr val="002060"/>
                </a:solidFill>
                <a:effectLst/>
                <a:latin typeface="Times New Roman" panose="02020603050405020304" pitchFamily="18" charset="0"/>
                <a:ea typeface="微軟正黑體" panose="020B0604030504040204" pitchFamily="34" charset="-120"/>
              </a:rPr>
              <a:t>混亂矩陣為例</a:t>
            </a:r>
            <a:r>
              <a:rPr lang="en-US" sz="2000" b="1" dirty="0">
                <a:solidFill>
                  <a:srgbClr val="002060"/>
                </a:solidFill>
                <a:effectLst/>
                <a:latin typeface="Times New Roman" panose="02020603050405020304" pitchFamily="18" charset="0"/>
                <a:ea typeface="微軟正黑體" panose="020B0604030504040204" pitchFamily="34" charset="-120"/>
              </a:rPr>
              <a:t>: </a:t>
            </a:r>
            <a:endParaRPr lang="en-US" sz="2000" dirty="0">
              <a:solidFill>
                <a:srgbClr val="002060"/>
              </a:solidFill>
              <a:effectLst/>
              <a:latin typeface="Times New Roman" panose="02020603050405020304" pitchFamily="18"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4" name="文字方塊 4">
                <a:extLst>
                  <a:ext uri="{FF2B5EF4-FFF2-40B4-BE49-F238E27FC236}">
                    <a16:creationId xmlns:a16="http://schemas.microsoft.com/office/drawing/2014/main" id="{AD03F4D8-C812-4538-A88D-6E44A8929AD4}"/>
                  </a:ext>
                </a:extLst>
              </p:cNvPr>
              <p:cNvSpPr txBox="1"/>
              <p:nvPr/>
            </p:nvSpPr>
            <p:spPr>
              <a:xfrm>
                <a:off x="3218077" y="3951959"/>
                <a:ext cx="2962275" cy="449580"/>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285750" marR="0" indent="-285750">
                  <a:spcBef>
                    <a:spcPts val="0"/>
                  </a:spcBef>
                  <a:spcAft>
                    <a:spcPts val="0"/>
                  </a:spcAft>
                  <a:buFont typeface="Wingdings" panose="05000000000000000000" pitchFamily="2" charset="2"/>
                  <a:buChar char="§"/>
                </a:pPr>
                <a:r>
                  <a:rPr lang="en-US" b="1" dirty="0">
                    <a:solidFill>
                      <a:srgbClr val="000000"/>
                    </a:solidFill>
                    <a:effectLst/>
                    <a:latin typeface="Times New Roman" panose="02020603050405020304" pitchFamily="18" charset="0"/>
                    <a:ea typeface="新細明體" panose="02020500000000000000" pitchFamily="18" charset="-120"/>
                  </a:rPr>
                  <a:t>Precision</a:t>
                </a:r>
                <a14:m>
                  <m:oMath xmlns:m="http://schemas.openxmlformats.org/officeDocument/2006/math">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𝐏</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  = </m:t>
                    </m:r>
                    <m:f>
                      <m:fPr>
                        <m:ctrlP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𝟖</m:t>
                        </m:r>
                      </m:num>
                      <m:den>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𝟖</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𝟐</m:t>
                        </m:r>
                      </m:den>
                    </m:f>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𝟎</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𝟖</m:t>
                    </m:r>
                  </m:oMath>
                </a14:m>
                <a:endParaRPr lang="en-US" dirty="0">
                  <a:effectLst/>
                  <a:latin typeface="Times New Roman" panose="02020603050405020304" pitchFamily="18" charset="0"/>
                  <a:ea typeface="新細明體" panose="02020500000000000000" pitchFamily="18" charset="-120"/>
                </a:endParaRPr>
              </a:p>
            </p:txBody>
          </p:sp>
        </mc:Choice>
        <mc:Fallback xmlns="">
          <p:sp>
            <p:nvSpPr>
              <p:cNvPr id="4" name="文字方塊 4">
                <a:extLst>
                  <a:ext uri="{FF2B5EF4-FFF2-40B4-BE49-F238E27FC236}">
                    <a16:creationId xmlns:a16="http://schemas.microsoft.com/office/drawing/2014/main" id="{AD03F4D8-C812-4538-A88D-6E44A8929AD4}"/>
                  </a:ext>
                </a:extLst>
              </p:cNvPr>
              <p:cNvSpPr txBox="1">
                <a:spLocks noRot="1" noChangeAspect="1" noMove="1" noResize="1" noEditPoints="1" noAdjustHandles="1" noChangeArrowheads="1" noChangeShapeType="1" noTextEdit="1"/>
              </p:cNvSpPr>
              <p:nvPr/>
            </p:nvSpPr>
            <p:spPr>
              <a:xfrm>
                <a:off x="3218077" y="3951959"/>
                <a:ext cx="2962275" cy="449580"/>
              </a:xfrm>
              <a:prstGeom prst="rect">
                <a:avLst/>
              </a:prstGeom>
              <a:blipFill>
                <a:blip r:embed="rId2"/>
                <a:stretch>
                  <a:fillRect l="-4527" t="-4054" r="-2881"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5">
                <a:extLst>
                  <a:ext uri="{FF2B5EF4-FFF2-40B4-BE49-F238E27FC236}">
                    <a16:creationId xmlns:a16="http://schemas.microsoft.com/office/drawing/2014/main" id="{884BEF09-C456-423F-9A72-F72C97B5BD07}"/>
                  </a:ext>
                </a:extLst>
              </p:cNvPr>
              <p:cNvSpPr txBox="1"/>
              <p:nvPr/>
            </p:nvSpPr>
            <p:spPr>
              <a:xfrm>
                <a:off x="3218077" y="4469185"/>
                <a:ext cx="3290570" cy="560705"/>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p>
                <a:pPr marL="285750" marR="0" indent="-285750">
                  <a:spcBef>
                    <a:spcPts val="0"/>
                  </a:spcBef>
                  <a:spcAft>
                    <a:spcPts val="0"/>
                  </a:spcAft>
                  <a:buFont typeface="Wingdings" panose="05000000000000000000" pitchFamily="2" charset="2"/>
                  <a:buChar char="§"/>
                </a:pPr>
                <a:r>
                  <a:rPr lang="en-US" b="1" dirty="0">
                    <a:solidFill>
                      <a:srgbClr val="000000"/>
                    </a:solidFill>
                    <a:effectLst/>
                    <a:latin typeface="Times New Roman" panose="02020603050405020304" pitchFamily="18" charset="0"/>
                    <a:ea typeface="新細明體" panose="02020500000000000000" pitchFamily="18" charset="-120"/>
                  </a:rPr>
                  <a:t>Recall</a:t>
                </a:r>
                <a14:m>
                  <m:oMath xmlns:m="http://schemas.openxmlformats.org/officeDocument/2006/math">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 </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𝐑</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ctrlPr>
                      </m:fPr>
                      <m:num>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𝟖</m:t>
                        </m:r>
                      </m:num>
                      <m:den>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𝟏𝟒</m:t>
                        </m:r>
                      </m:den>
                    </m:f>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𝟎</m:t>
                    </m:r>
                    <m:r>
                      <a:rPr lang="en-US" b="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b="1"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𝟓𝟕</m:t>
                    </m:r>
                  </m:oMath>
                </a14:m>
                <a:endParaRPr lang="en-US" dirty="0">
                  <a:effectLst/>
                  <a:latin typeface="Times New Roman" panose="02020603050405020304" pitchFamily="18" charset="0"/>
                  <a:ea typeface="新細明體" panose="02020500000000000000" pitchFamily="18" charset="-120"/>
                </a:endParaRPr>
              </a:p>
            </p:txBody>
          </p:sp>
        </mc:Choice>
        <mc:Fallback xmlns="">
          <p:sp>
            <p:nvSpPr>
              <p:cNvPr id="5" name="文字方塊 5">
                <a:extLst>
                  <a:ext uri="{FF2B5EF4-FFF2-40B4-BE49-F238E27FC236}">
                    <a16:creationId xmlns:a16="http://schemas.microsoft.com/office/drawing/2014/main" id="{884BEF09-C456-423F-9A72-F72C97B5BD07}"/>
                  </a:ext>
                </a:extLst>
              </p:cNvPr>
              <p:cNvSpPr txBox="1">
                <a:spLocks noRot="1" noChangeAspect="1" noMove="1" noResize="1" noEditPoints="1" noAdjustHandles="1" noChangeArrowheads="1" noChangeShapeType="1" noTextEdit="1"/>
              </p:cNvSpPr>
              <p:nvPr/>
            </p:nvSpPr>
            <p:spPr>
              <a:xfrm>
                <a:off x="3218077" y="4469185"/>
                <a:ext cx="3290570" cy="560705"/>
              </a:xfrm>
              <a:prstGeom prst="rect">
                <a:avLst/>
              </a:prstGeom>
              <a:blipFill>
                <a:blip r:embed="rId3"/>
                <a:stretch>
                  <a:fillRect l="-4074" t="-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56B506-B82B-4DF0-AE2B-51BE44A962DE}"/>
                  </a:ext>
                </a:extLst>
              </p:cNvPr>
              <p:cNvSpPr/>
              <p:nvPr/>
            </p:nvSpPr>
            <p:spPr>
              <a:xfrm>
                <a:off x="3117840" y="4910938"/>
                <a:ext cx="2337683" cy="525400"/>
              </a:xfrm>
              <a:prstGeom prst="rect">
                <a:avLst/>
              </a:prstGeom>
            </p:spPr>
            <p:txBody>
              <a:bodyPr wrap="square">
                <a:spAutoFit/>
              </a:bodyPr>
              <a:lstStyle/>
              <a:p>
                <a:pPr marL="285750" indent="-285750">
                  <a:buFont typeface="Wingdings" panose="05000000000000000000" pitchFamily="2" charset="2"/>
                  <a:buChar char="§"/>
                </a:pPr>
                <a14:m>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rPr>
                          <m:t>𝟐</m:t>
                        </m:r>
                      </m:num>
                      <m:den>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0">
                                <a:latin typeface="Cambria Math" panose="02040503050406030204" pitchFamily="18" charset="0"/>
                              </a:rPr>
                              <m:t>𝟏</m:t>
                            </m:r>
                          </m:sub>
                        </m:sSub>
                      </m:den>
                    </m:f>
                    <m:r>
                      <a:rPr lang="en-US" b="1" i="0">
                        <a:latin typeface="Cambria Math" panose="02040503050406030204" pitchFamily="18" charset="0"/>
                      </a:rPr>
                      <m:t>=</m:t>
                    </m:r>
                    <m:f>
                      <m:fPr>
                        <m:ctrlPr>
                          <a:rPr lang="en-US" b="1" i="1">
                            <a:latin typeface="Cambria Math" panose="02040503050406030204" pitchFamily="18" charset="0"/>
                          </a:rPr>
                        </m:ctrlPr>
                      </m:fPr>
                      <m:num>
                        <m:r>
                          <a:rPr lang="en-US" b="1" i="0">
                            <a:latin typeface="Cambria Math" panose="02040503050406030204" pitchFamily="18" charset="0"/>
                          </a:rPr>
                          <m:t>𝟏</m:t>
                        </m:r>
                      </m:num>
                      <m:den>
                        <m:r>
                          <a:rPr lang="en-US" b="1" i="0">
                            <a:latin typeface="Cambria Math" panose="02040503050406030204" pitchFamily="18" charset="0"/>
                          </a:rPr>
                          <m:t>𝟎</m:t>
                        </m:r>
                        <m:r>
                          <a:rPr lang="en-US" b="1" i="0">
                            <a:latin typeface="Cambria Math" panose="02040503050406030204" pitchFamily="18" charset="0"/>
                          </a:rPr>
                          <m:t>.</m:t>
                        </m:r>
                        <m:r>
                          <a:rPr lang="en-US" b="1" i="0">
                            <a:latin typeface="Cambria Math" panose="02040503050406030204" pitchFamily="18" charset="0"/>
                          </a:rPr>
                          <m:t>𝟖</m:t>
                        </m:r>
                      </m:den>
                    </m:f>
                    <m:r>
                      <a:rPr lang="en-US" b="1" i="0">
                        <a:latin typeface="Cambria Math" panose="02040503050406030204" pitchFamily="18" charset="0"/>
                      </a:rPr>
                      <m:t>+</m:t>
                    </m:r>
                    <m:f>
                      <m:fPr>
                        <m:ctrlPr>
                          <a:rPr lang="en-US" b="1" i="1">
                            <a:latin typeface="Cambria Math" panose="02040503050406030204" pitchFamily="18" charset="0"/>
                          </a:rPr>
                        </m:ctrlPr>
                      </m:fPr>
                      <m:num>
                        <m:r>
                          <a:rPr lang="en-US" b="1" i="0">
                            <a:latin typeface="Cambria Math" panose="02040503050406030204" pitchFamily="18" charset="0"/>
                          </a:rPr>
                          <m:t>𝟏</m:t>
                        </m:r>
                      </m:num>
                      <m:den>
                        <m:r>
                          <a:rPr lang="en-US" b="1" i="0">
                            <a:latin typeface="Cambria Math" panose="02040503050406030204" pitchFamily="18" charset="0"/>
                          </a:rPr>
                          <m:t>𝟎</m:t>
                        </m:r>
                        <m:r>
                          <a:rPr lang="en-US" b="1" i="0">
                            <a:latin typeface="Cambria Math" panose="02040503050406030204" pitchFamily="18" charset="0"/>
                          </a:rPr>
                          <m:t>.</m:t>
                        </m:r>
                        <m:r>
                          <a:rPr lang="en-US" b="1" i="0">
                            <a:latin typeface="Cambria Math" panose="02040503050406030204" pitchFamily="18" charset="0"/>
                          </a:rPr>
                          <m:t>𝟓𝟕</m:t>
                        </m:r>
                      </m:den>
                    </m:f>
                  </m:oMath>
                </a14:m>
                <a:endParaRPr lang="en-US" b="1"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A756B506-B82B-4DF0-AE2B-51BE44A962DE}"/>
                  </a:ext>
                </a:extLst>
              </p:cNvPr>
              <p:cNvSpPr>
                <a:spLocks noRot="1" noChangeAspect="1" noMove="1" noResize="1" noEditPoints="1" noAdjustHandles="1" noChangeArrowheads="1" noChangeShapeType="1" noTextEdit="1"/>
              </p:cNvSpPr>
              <p:nvPr/>
            </p:nvSpPr>
            <p:spPr>
              <a:xfrm>
                <a:off x="3117840" y="4910938"/>
                <a:ext cx="2337683" cy="525400"/>
              </a:xfrm>
              <a:prstGeom prst="rect">
                <a:avLst/>
              </a:prstGeom>
              <a:blipFill>
                <a:blip r:embed="rId4"/>
                <a:stretch>
                  <a:fillRect l="-1563"/>
                </a:stretch>
              </a:blipFill>
            </p:spPr>
            <p:txBody>
              <a:bodyPr/>
              <a:lstStyle/>
              <a:p>
                <a:r>
                  <a:rPr lang="en-US">
                    <a:noFill/>
                  </a:rPr>
                  <a:t> </a:t>
                </a:r>
              </a:p>
            </p:txBody>
          </p:sp>
        </mc:Fallback>
      </mc:AlternateContent>
      <p:pic>
        <p:nvPicPr>
          <p:cNvPr id="9" name="圖片 8">
            <a:extLst>
              <a:ext uri="{FF2B5EF4-FFF2-40B4-BE49-F238E27FC236}">
                <a16:creationId xmlns:a16="http://schemas.microsoft.com/office/drawing/2014/main" id="{74DB2EA1-F640-457F-8BFE-04EFC9C8A1F8}"/>
              </a:ext>
            </a:extLst>
          </p:cNvPr>
          <p:cNvPicPr>
            <a:picLocks noChangeAspect="1"/>
          </p:cNvPicPr>
          <p:nvPr/>
        </p:nvPicPr>
        <p:blipFill>
          <a:blip r:embed="rId5"/>
          <a:stretch>
            <a:fillRect/>
          </a:stretch>
        </p:blipFill>
        <p:spPr>
          <a:xfrm>
            <a:off x="2802531" y="2685673"/>
            <a:ext cx="7842011" cy="619813"/>
          </a:xfrm>
          <a:prstGeom prst="rect">
            <a:avLst/>
          </a:prstGeom>
        </p:spPr>
      </p:pic>
      <p:sp>
        <p:nvSpPr>
          <p:cNvPr id="8" name="Footer Placeholder 4">
            <a:extLst>
              <a:ext uri="{FF2B5EF4-FFF2-40B4-BE49-F238E27FC236}">
                <a16:creationId xmlns:a16="http://schemas.microsoft.com/office/drawing/2014/main" id="{39C7B407-D303-4329-8A9D-4FA51BA80D72}"/>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55151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B0A326-C10E-4934-96FA-98FC8D188119}"/>
              </a:ext>
            </a:extLst>
          </p:cNvPr>
          <p:cNvSpPr>
            <a:spLocks noGrp="1"/>
          </p:cNvSpPr>
          <p:nvPr>
            <p:ph type="title"/>
          </p:nvPr>
        </p:nvSpPr>
        <p:spPr/>
        <p:txBody>
          <a:bodyPr>
            <a:normAutofit fontScale="90000"/>
          </a:bodyPr>
          <a:lstStyle/>
          <a:p>
            <a:r>
              <a:rPr lang="en-US" b="1" dirty="0">
                <a:latin typeface="微軟正黑體" panose="020B0604030504040204" pitchFamily="34" charset="-120"/>
                <a:ea typeface="微軟正黑體" panose="020B0604030504040204" pitchFamily="34" charset="-120"/>
              </a:rPr>
              <a:t>F1 Score(Part 3)</a:t>
            </a:r>
          </a:p>
        </p:txBody>
      </p:sp>
      <p:sp>
        <p:nvSpPr>
          <p:cNvPr id="5" name="矩形 4">
            <a:extLst>
              <a:ext uri="{FF2B5EF4-FFF2-40B4-BE49-F238E27FC236}">
                <a16:creationId xmlns:a16="http://schemas.microsoft.com/office/drawing/2014/main" id="{105A70A9-9BA3-48BE-A54F-03C6E22712B1}"/>
              </a:ext>
            </a:extLst>
          </p:cNvPr>
          <p:cNvSpPr/>
          <p:nvPr/>
        </p:nvSpPr>
        <p:spPr>
          <a:xfrm>
            <a:off x="921656" y="1569728"/>
            <a:ext cx="8101694" cy="421654"/>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pPr>
            <a:r>
              <a:rPr 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F1 Score</a:t>
            </a:r>
            <a:r>
              <a:rPr lang="zh-TW" alt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綜合</a:t>
            </a:r>
            <a:r>
              <a:rPr 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P</a:t>
            </a:r>
            <a:r>
              <a:rPr lang="zh-TW" alt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和</a:t>
            </a:r>
            <a:r>
              <a:rPr 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R</a:t>
            </a:r>
            <a:r>
              <a:rPr lang="zh-TW" alt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的結果，當</a:t>
            </a:r>
            <a:r>
              <a:rPr 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F1</a:t>
            </a:r>
            <a:r>
              <a:rPr lang="zh-TW" altLang="en-US" sz="2000" b="1" dirty="0">
                <a:solidFill>
                  <a:srgbClr val="002060"/>
                </a:solidFill>
                <a:latin typeface="Times New Roman" panose="02020603050405020304" pitchFamily="18" charset="0"/>
                <a:ea typeface="微軟正黑體" panose="020B0604030504040204" pitchFamily="34" charset="-120"/>
                <a:cs typeface="Times New Roman" panose="02020603050405020304" pitchFamily="18" charset="0"/>
              </a:rPr>
              <a:t>較高時，能說明試驗方法比較有效</a:t>
            </a:r>
            <a:endParaRPr lang="en-US" sz="2000" dirty="0">
              <a:solidFill>
                <a:srgbClr val="002060"/>
              </a:solidFill>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7" name="圖片 6">
            <a:extLst>
              <a:ext uri="{FF2B5EF4-FFF2-40B4-BE49-F238E27FC236}">
                <a16:creationId xmlns:a16="http://schemas.microsoft.com/office/drawing/2014/main" id="{859BDAD7-5AA5-4F9A-B0E1-2DC0E83BBE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83452" y="3488826"/>
            <a:ext cx="3260408" cy="1921374"/>
          </a:xfrm>
          <a:prstGeom prst="rect">
            <a:avLst/>
          </a:prstGeom>
          <a:noFill/>
          <a:extLst/>
        </p:spPr>
      </p:pic>
      <p:pic>
        <p:nvPicPr>
          <p:cNvPr id="9" name="圖片 8">
            <a:extLst>
              <a:ext uri="{FF2B5EF4-FFF2-40B4-BE49-F238E27FC236}">
                <a16:creationId xmlns:a16="http://schemas.microsoft.com/office/drawing/2014/main" id="{E44C2807-5312-4600-A645-AD0FFFBDFB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7844" y="3728312"/>
            <a:ext cx="497114" cy="497114"/>
          </a:xfrm>
          <a:prstGeom prst="rect">
            <a:avLst/>
          </a:prstGeom>
        </p:spPr>
      </p:pic>
      <p:pic>
        <p:nvPicPr>
          <p:cNvPr id="10" name="圖片 9">
            <a:extLst>
              <a:ext uri="{FF2B5EF4-FFF2-40B4-BE49-F238E27FC236}">
                <a16:creationId xmlns:a16="http://schemas.microsoft.com/office/drawing/2014/main" id="{D4AC853C-4399-4EF7-AA8D-B1FF0A328B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06056" y="2368028"/>
            <a:ext cx="4132172" cy="3714796"/>
          </a:xfrm>
          <a:prstGeom prst="rect">
            <a:avLst/>
          </a:prstGeom>
          <a:noFill/>
          <a:ln>
            <a:noFill/>
          </a:ln>
        </p:spPr>
      </p:pic>
      <p:sp>
        <p:nvSpPr>
          <p:cNvPr id="8" name="投影片編號版面配置區 4">
            <a:extLst>
              <a:ext uri="{FF2B5EF4-FFF2-40B4-BE49-F238E27FC236}">
                <a16:creationId xmlns:a16="http://schemas.microsoft.com/office/drawing/2014/main" id="{DEEB2633-AEC5-47A3-A9F3-D7B5A4EF2567}"/>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35</a:t>
            </a:fld>
            <a:endParaRPr lang="en-US" dirty="0"/>
          </a:p>
        </p:txBody>
      </p:sp>
      <p:sp>
        <p:nvSpPr>
          <p:cNvPr id="11" name="Footer Placeholder 4">
            <a:extLst>
              <a:ext uri="{FF2B5EF4-FFF2-40B4-BE49-F238E27FC236}">
                <a16:creationId xmlns:a16="http://schemas.microsoft.com/office/drawing/2014/main" id="{C27736CB-8A86-4FB9-A0C5-191A02C61194}"/>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709854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標題 1">
            <a:extLst>
              <a:ext uri="{FF2B5EF4-FFF2-40B4-BE49-F238E27FC236}">
                <a16:creationId xmlns:a16="http://schemas.microsoft.com/office/drawing/2014/main" id="{6A661587-DD12-4732-95CF-DE11469B1375}"/>
              </a:ext>
            </a:extLst>
          </p:cNvPr>
          <p:cNvSpPr>
            <a:spLocks noGrp="1"/>
          </p:cNvSpPr>
          <p:nvPr>
            <p:ph type="title"/>
          </p:nvPr>
        </p:nvSpPr>
        <p:spPr/>
        <p:txBody>
          <a:bodyPr>
            <a:normAutofit fontScale="90000"/>
          </a:bodyPr>
          <a:lstStyle/>
          <a:p>
            <a:r>
              <a:rPr lang="en-US" altLang="zh-TW" b="1" dirty="0">
                <a:latin typeface="+mj-ea"/>
              </a:rPr>
              <a:t>GBDT(Gradient Boosting Decision Tree)</a:t>
            </a:r>
            <a:endParaRPr lang="zh-TW" altLang="en-US" b="1" dirty="0">
              <a:latin typeface="+mj-ea"/>
            </a:endParaRPr>
          </a:p>
        </p:txBody>
      </p:sp>
      <p:sp>
        <p:nvSpPr>
          <p:cNvPr id="8" name="矩形 7">
            <a:extLst>
              <a:ext uri="{FF2B5EF4-FFF2-40B4-BE49-F238E27FC236}">
                <a16:creationId xmlns:a16="http://schemas.microsoft.com/office/drawing/2014/main" id="{231A58AE-C0CC-4A06-88FD-E0033B04B300}"/>
              </a:ext>
            </a:extLst>
          </p:cNvPr>
          <p:cNvSpPr/>
          <p:nvPr/>
        </p:nvSpPr>
        <p:spPr>
          <a:xfrm>
            <a:off x="838200" y="1226090"/>
            <a:ext cx="6347460" cy="1200329"/>
          </a:xfrm>
          <a:prstGeom prst="rect">
            <a:avLst/>
          </a:prstGeom>
        </p:spPr>
        <p:txBody>
          <a:bodyPr wrap="square">
            <a:spAutoFit/>
          </a:bodyPr>
          <a:lstStyle/>
          <a:p>
            <a:pPr marL="342900" indent="-342900">
              <a:buFont typeface="Wingdings" panose="05000000000000000000" pitchFamily="2" charset="2"/>
              <a:buChar char="§"/>
            </a:pPr>
            <a:r>
              <a:rPr lang="zh-TW" altLang="zh-TW" sz="2400" dirty="0">
                <a:solidFill>
                  <a:prstClr val="black"/>
                </a:solidFill>
              </a:rPr>
              <a:t>泛化能力</a:t>
            </a:r>
            <a:r>
              <a:rPr lang="en-US" altLang="zh-TW" sz="2400" dirty="0">
                <a:solidFill>
                  <a:prstClr val="black"/>
                </a:solidFill>
              </a:rPr>
              <a:t>(generalization)</a:t>
            </a:r>
            <a:r>
              <a:rPr lang="zh-TW" altLang="zh-TW" sz="2400" dirty="0">
                <a:solidFill>
                  <a:prstClr val="black"/>
                </a:solidFill>
              </a:rPr>
              <a:t>較強的演算法。</a:t>
            </a:r>
            <a:endParaRPr lang="en-US" altLang="zh-TW" sz="2400" dirty="0">
              <a:solidFill>
                <a:prstClr val="black"/>
              </a:solidFill>
            </a:endParaRPr>
          </a:p>
          <a:p>
            <a:endParaRPr lang="en-US" altLang="zh-TW" sz="2400" dirty="0">
              <a:solidFill>
                <a:prstClr val="black"/>
              </a:solidFill>
            </a:endParaRPr>
          </a:p>
          <a:p>
            <a:pPr marL="342900" indent="-342900">
              <a:buFont typeface="Wingdings" panose="05000000000000000000" pitchFamily="2" charset="2"/>
              <a:buChar char="§"/>
            </a:pPr>
            <a:r>
              <a:rPr lang="zh-TW" altLang="zh-TW" sz="2400" b="1" dirty="0">
                <a:solidFill>
                  <a:srgbClr val="FF0000"/>
                </a:solidFill>
              </a:rPr>
              <a:t>殘差</a:t>
            </a:r>
            <a:r>
              <a:rPr lang="zh-TW" altLang="en-US" sz="2400" b="1" dirty="0">
                <a:solidFill>
                  <a:prstClr val="black"/>
                </a:solidFill>
              </a:rPr>
              <a:t>：預測值和真實值的差距</a:t>
            </a:r>
            <a:r>
              <a:rPr lang="zh-TW" altLang="zh-TW" sz="2400" b="1" dirty="0">
                <a:solidFill>
                  <a:prstClr val="black"/>
                </a:solidFill>
              </a:rPr>
              <a:t>。</a:t>
            </a:r>
            <a:endParaRPr lang="en-US" altLang="zh-TW" sz="2400" b="1" dirty="0">
              <a:solidFill>
                <a:prstClr val="black"/>
              </a:solidFill>
            </a:endParaRPr>
          </a:p>
        </p:txBody>
      </p:sp>
      <p:sp>
        <p:nvSpPr>
          <p:cNvPr id="6" name="投影片編號版面配置區 4">
            <a:extLst>
              <a:ext uri="{FF2B5EF4-FFF2-40B4-BE49-F238E27FC236}">
                <a16:creationId xmlns:a16="http://schemas.microsoft.com/office/drawing/2014/main" id="{2B8A0C8E-C7E3-4999-8052-DC8D2BBAA675}"/>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36</a:t>
            </a:fld>
            <a:endParaRPr lang="en-US" dirty="0"/>
          </a:p>
        </p:txBody>
      </p:sp>
      <p:sp>
        <p:nvSpPr>
          <p:cNvPr id="7" name="橢圓 6">
            <a:extLst>
              <a:ext uri="{FF2B5EF4-FFF2-40B4-BE49-F238E27FC236}">
                <a16:creationId xmlns:a16="http://schemas.microsoft.com/office/drawing/2014/main" id="{636BB80A-0FBD-40E1-ACCB-74CF99069D39}"/>
              </a:ext>
            </a:extLst>
          </p:cNvPr>
          <p:cNvSpPr/>
          <p:nvPr/>
        </p:nvSpPr>
        <p:spPr>
          <a:xfrm>
            <a:off x="6523406" y="28894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9" name="橢圓 8">
            <a:extLst>
              <a:ext uri="{FF2B5EF4-FFF2-40B4-BE49-F238E27FC236}">
                <a16:creationId xmlns:a16="http://schemas.microsoft.com/office/drawing/2014/main" id="{636BB80A-0FBD-40E1-ACCB-74CF99069D39}"/>
              </a:ext>
            </a:extLst>
          </p:cNvPr>
          <p:cNvSpPr/>
          <p:nvPr/>
        </p:nvSpPr>
        <p:spPr>
          <a:xfrm>
            <a:off x="5920297" y="4004147"/>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10" name="橢圓 9">
            <a:extLst>
              <a:ext uri="{FF2B5EF4-FFF2-40B4-BE49-F238E27FC236}">
                <a16:creationId xmlns:a16="http://schemas.microsoft.com/office/drawing/2014/main" id="{636BB80A-0FBD-40E1-ACCB-74CF99069D39}"/>
              </a:ext>
            </a:extLst>
          </p:cNvPr>
          <p:cNvSpPr/>
          <p:nvPr/>
        </p:nvSpPr>
        <p:spPr>
          <a:xfrm>
            <a:off x="7096336" y="4004147"/>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11" name="橢圓 10">
            <a:extLst>
              <a:ext uri="{FF2B5EF4-FFF2-40B4-BE49-F238E27FC236}">
                <a16:creationId xmlns:a16="http://schemas.microsoft.com/office/drawing/2014/main" id="{636BB80A-0FBD-40E1-ACCB-74CF99069D39}"/>
              </a:ext>
            </a:extLst>
          </p:cNvPr>
          <p:cNvSpPr/>
          <p:nvPr/>
        </p:nvSpPr>
        <p:spPr>
          <a:xfrm>
            <a:off x="6377317" y="52257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12" name="橢圓 11">
            <a:extLst>
              <a:ext uri="{FF2B5EF4-FFF2-40B4-BE49-F238E27FC236}">
                <a16:creationId xmlns:a16="http://schemas.microsoft.com/office/drawing/2014/main" id="{636BB80A-0FBD-40E1-ACCB-74CF99069D39}"/>
              </a:ext>
            </a:extLst>
          </p:cNvPr>
          <p:cNvSpPr/>
          <p:nvPr/>
        </p:nvSpPr>
        <p:spPr>
          <a:xfrm>
            <a:off x="5463277" y="52257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cxnSp>
        <p:nvCxnSpPr>
          <p:cNvPr id="13" name="直線單箭頭接點 12">
            <a:extLst>
              <a:ext uri="{FF2B5EF4-FFF2-40B4-BE49-F238E27FC236}">
                <a16:creationId xmlns:a16="http://schemas.microsoft.com/office/drawing/2014/main" id="{F7DDD80F-D531-4912-9866-56AC8A55BB7A}"/>
              </a:ext>
            </a:extLst>
          </p:cNvPr>
          <p:cNvCxnSpPr>
            <a:cxnSpLocks/>
          </p:cNvCxnSpPr>
          <p:nvPr/>
        </p:nvCxnSpPr>
        <p:spPr>
          <a:xfrm flipH="1">
            <a:off x="6220275" y="3393854"/>
            <a:ext cx="314084" cy="57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7DDD80F-D531-4912-9866-56AC8A55BB7A}"/>
              </a:ext>
            </a:extLst>
          </p:cNvPr>
          <p:cNvCxnSpPr>
            <a:cxnSpLocks/>
          </p:cNvCxnSpPr>
          <p:nvPr/>
        </p:nvCxnSpPr>
        <p:spPr>
          <a:xfrm>
            <a:off x="6952365" y="3415669"/>
            <a:ext cx="259804" cy="549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F7DDD80F-D531-4912-9866-56AC8A55BB7A}"/>
              </a:ext>
            </a:extLst>
          </p:cNvPr>
          <p:cNvCxnSpPr>
            <a:cxnSpLocks/>
          </p:cNvCxnSpPr>
          <p:nvPr/>
        </p:nvCxnSpPr>
        <p:spPr>
          <a:xfrm>
            <a:off x="6372675" y="4544746"/>
            <a:ext cx="150731" cy="56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F7DDD80F-D531-4912-9866-56AC8A55BB7A}"/>
              </a:ext>
            </a:extLst>
          </p:cNvPr>
          <p:cNvCxnSpPr>
            <a:cxnSpLocks/>
          </p:cNvCxnSpPr>
          <p:nvPr/>
        </p:nvCxnSpPr>
        <p:spPr>
          <a:xfrm flipH="1">
            <a:off x="5782614" y="4544746"/>
            <a:ext cx="223257" cy="56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636BB80A-0FBD-40E1-ACCB-74CF99069D39}"/>
              </a:ext>
            </a:extLst>
          </p:cNvPr>
          <p:cNvSpPr/>
          <p:nvPr/>
        </p:nvSpPr>
        <p:spPr>
          <a:xfrm>
            <a:off x="10323850" y="28894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21" name="橢圓 20">
            <a:extLst>
              <a:ext uri="{FF2B5EF4-FFF2-40B4-BE49-F238E27FC236}">
                <a16:creationId xmlns:a16="http://schemas.microsoft.com/office/drawing/2014/main" id="{636BB80A-0FBD-40E1-ACCB-74CF99069D39}"/>
              </a:ext>
            </a:extLst>
          </p:cNvPr>
          <p:cNvSpPr/>
          <p:nvPr/>
        </p:nvSpPr>
        <p:spPr>
          <a:xfrm>
            <a:off x="9720741" y="4004147"/>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22" name="橢圓 21">
            <a:extLst>
              <a:ext uri="{FF2B5EF4-FFF2-40B4-BE49-F238E27FC236}">
                <a16:creationId xmlns:a16="http://schemas.microsoft.com/office/drawing/2014/main" id="{636BB80A-0FBD-40E1-ACCB-74CF99069D39}"/>
              </a:ext>
            </a:extLst>
          </p:cNvPr>
          <p:cNvSpPr/>
          <p:nvPr/>
        </p:nvSpPr>
        <p:spPr>
          <a:xfrm>
            <a:off x="10896780" y="4004147"/>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23" name="橢圓 22">
            <a:extLst>
              <a:ext uri="{FF2B5EF4-FFF2-40B4-BE49-F238E27FC236}">
                <a16:creationId xmlns:a16="http://schemas.microsoft.com/office/drawing/2014/main" id="{636BB80A-0FBD-40E1-ACCB-74CF99069D39}"/>
              </a:ext>
            </a:extLst>
          </p:cNvPr>
          <p:cNvSpPr/>
          <p:nvPr/>
        </p:nvSpPr>
        <p:spPr>
          <a:xfrm>
            <a:off x="10177761" y="52257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24" name="橢圓 23">
            <a:extLst>
              <a:ext uri="{FF2B5EF4-FFF2-40B4-BE49-F238E27FC236}">
                <a16:creationId xmlns:a16="http://schemas.microsoft.com/office/drawing/2014/main" id="{636BB80A-0FBD-40E1-ACCB-74CF99069D39}"/>
              </a:ext>
            </a:extLst>
          </p:cNvPr>
          <p:cNvSpPr/>
          <p:nvPr/>
        </p:nvSpPr>
        <p:spPr>
          <a:xfrm>
            <a:off x="9263721" y="522574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cxnSp>
        <p:nvCxnSpPr>
          <p:cNvPr id="25" name="直線單箭頭接點 24">
            <a:extLst>
              <a:ext uri="{FF2B5EF4-FFF2-40B4-BE49-F238E27FC236}">
                <a16:creationId xmlns:a16="http://schemas.microsoft.com/office/drawing/2014/main" id="{F7DDD80F-D531-4912-9866-56AC8A55BB7A}"/>
              </a:ext>
            </a:extLst>
          </p:cNvPr>
          <p:cNvCxnSpPr>
            <a:cxnSpLocks/>
          </p:cNvCxnSpPr>
          <p:nvPr/>
        </p:nvCxnSpPr>
        <p:spPr>
          <a:xfrm flipH="1">
            <a:off x="10020719" y="3393854"/>
            <a:ext cx="314084" cy="57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7DDD80F-D531-4912-9866-56AC8A55BB7A}"/>
              </a:ext>
            </a:extLst>
          </p:cNvPr>
          <p:cNvCxnSpPr>
            <a:cxnSpLocks/>
          </p:cNvCxnSpPr>
          <p:nvPr/>
        </p:nvCxnSpPr>
        <p:spPr>
          <a:xfrm>
            <a:off x="10752809" y="3415669"/>
            <a:ext cx="259804" cy="549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F7DDD80F-D531-4912-9866-56AC8A55BB7A}"/>
              </a:ext>
            </a:extLst>
          </p:cNvPr>
          <p:cNvCxnSpPr>
            <a:cxnSpLocks/>
          </p:cNvCxnSpPr>
          <p:nvPr/>
        </p:nvCxnSpPr>
        <p:spPr>
          <a:xfrm>
            <a:off x="10173119" y="4544746"/>
            <a:ext cx="150731" cy="56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F7DDD80F-D531-4912-9866-56AC8A55BB7A}"/>
              </a:ext>
            </a:extLst>
          </p:cNvPr>
          <p:cNvCxnSpPr>
            <a:cxnSpLocks/>
          </p:cNvCxnSpPr>
          <p:nvPr/>
        </p:nvCxnSpPr>
        <p:spPr>
          <a:xfrm flipH="1">
            <a:off x="9583058" y="4544746"/>
            <a:ext cx="223257" cy="56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838200" y="4083081"/>
            <a:ext cx="3618963" cy="461665"/>
          </a:xfrm>
          <a:prstGeom prst="rect">
            <a:avLst/>
          </a:prstGeom>
          <a:noFill/>
        </p:spPr>
        <p:txBody>
          <a:bodyPr wrap="square" rtlCol="0">
            <a:spAutoFit/>
          </a:bodyPr>
          <a:lstStyle/>
          <a:p>
            <a:r>
              <a:rPr lang="zh-TW" altLang="en-US" sz="2400" dirty="0">
                <a:solidFill>
                  <a:prstClr val="black"/>
                </a:solidFill>
              </a:rPr>
              <a:t>假設</a:t>
            </a:r>
            <a:r>
              <a:rPr lang="en-US" altLang="zh-TW" sz="2400" dirty="0">
                <a:solidFill>
                  <a:prstClr val="black"/>
                </a:solidFill>
              </a:rPr>
              <a:t>A</a:t>
            </a:r>
            <a:r>
              <a:rPr lang="zh-TW" altLang="en-US" sz="2400" dirty="0">
                <a:solidFill>
                  <a:prstClr val="black"/>
                </a:solidFill>
              </a:rPr>
              <a:t>真實年紀</a:t>
            </a:r>
            <a:r>
              <a:rPr lang="en-US" altLang="zh-TW" sz="2400" dirty="0">
                <a:solidFill>
                  <a:prstClr val="black"/>
                </a:solidFill>
              </a:rPr>
              <a:t>=18</a:t>
            </a:r>
            <a:r>
              <a:rPr lang="zh-TW" altLang="en-US" sz="2400" dirty="0">
                <a:solidFill>
                  <a:prstClr val="black"/>
                </a:solidFill>
              </a:rPr>
              <a:t>歲</a:t>
            </a:r>
          </a:p>
        </p:txBody>
      </p:sp>
      <p:sp>
        <p:nvSpPr>
          <p:cNvPr id="19" name="向右箭號 18"/>
          <p:cNvSpPr/>
          <p:nvPr/>
        </p:nvSpPr>
        <p:spPr>
          <a:xfrm>
            <a:off x="4457163" y="4083081"/>
            <a:ext cx="604234" cy="4616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2" name="向右箭號 31"/>
          <p:cNvSpPr/>
          <p:nvPr/>
        </p:nvSpPr>
        <p:spPr>
          <a:xfrm>
            <a:off x="8199991" y="4083081"/>
            <a:ext cx="604234" cy="4616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9" name="文字方塊 28"/>
          <p:cNvSpPr txBox="1"/>
          <p:nvPr/>
        </p:nvSpPr>
        <p:spPr>
          <a:xfrm>
            <a:off x="10635957" y="4643780"/>
            <a:ext cx="1249976" cy="461665"/>
          </a:xfrm>
          <a:prstGeom prst="rect">
            <a:avLst/>
          </a:prstGeom>
          <a:noFill/>
          <a:ln w="12700">
            <a:solidFill>
              <a:schemeClr val="tx1"/>
            </a:solidFill>
          </a:ln>
        </p:spPr>
        <p:txBody>
          <a:bodyPr wrap="square" rtlCol="0">
            <a:spAutoFit/>
          </a:bodyPr>
          <a:lstStyle/>
          <a:p>
            <a:pPr algn="ctr"/>
            <a:r>
              <a:rPr lang="en-US" altLang="zh-TW" sz="2400" dirty="0">
                <a:solidFill>
                  <a:prstClr val="black"/>
                </a:solidFill>
              </a:rPr>
              <a:t>A</a:t>
            </a:r>
            <a:r>
              <a:rPr lang="zh-TW" altLang="en-US" sz="2400" dirty="0">
                <a:solidFill>
                  <a:prstClr val="black"/>
                </a:solidFill>
              </a:rPr>
              <a:t> </a:t>
            </a:r>
            <a:r>
              <a:rPr lang="en-US" altLang="zh-TW" sz="2400" dirty="0">
                <a:solidFill>
                  <a:prstClr val="black"/>
                </a:solidFill>
              </a:rPr>
              <a:t>=</a:t>
            </a:r>
            <a:r>
              <a:rPr lang="zh-TW" altLang="en-US" sz="2400" dirty="0">
                <a:solidFill>
                  <a:prstClr val="black"/>
                </a:solidFill>
              </a:rPr>
              <a:t> </a:t>
            </a:r>
            <a:r>
              <a:rPr lang="en-US" altLang="zh-TW" sz="2400" dirty="0">
                <a:solidFill>
                  <a:prstClr val="black"/>
                </a:solidFill>
              </a:rPr>
              <a:t>6</a:t>
            </a:r>
            <a:endParaRPr lang="zh-TW" altLang="en-US" sz="2400" dirty="0">
              <a:solidFill>
                <a:prstClr val="black"/>
              </a:solidFill>
            </a:endParaRPr>
          </a:p>
        </p:txBody>
      </p:sp>
      <p:sp>
        <p:nvSpPr>
          <p:cNvPr id="34" name="文字方塊 33"/>
          <p:cNvSpPr txBox="1"/>
          <p:nvPr/>
        </p:nvSpPr>
        <p:spPr>
          <a:xfrm>
            <a:off x="6005871" y="5809405"/>
            <a:ext cx="1240937" cy="461665"/>
          </a:xfrm>
          <a:prstGeom prst="rect">
            <a:avLst/>
          </a:prstGeom>
          <a:noFill/>
          <a:ln w="12700">
            <a:solidFill>
              <a:schemeClr val="tx1"/>
            </a:solidFill>
          </a:ln>
        </p:spPr>
        <p:txBody>
          <a:bodyPr wrap="square" rtlCol="0">
            <a:spAutoFit/>
          </a:bodyPr>
          <a:lstStyle/>
          <a:p>
            <a:pPr algn="ctr"/>
            <a:r>
              <a:rPr lang="en-US" altLang="zh-TW" sz="2400" dirty="0">
                <a:solidFill>
                  <a:prstClr val="black"/>
                </a:solidFill>
              </a:rPr>
              <a:t>A</a:t>
            </a:r>
            <a:r>
              <a:rPr lang="zh-TW" altLang="en-US" sz="2400" dirty="0">
                <a:solidFill>
                  <a:prstClr val="black"/>
                </a:solidFill>
              </a:rPr>
              <a:t> </a:t>
            </a:r>
            <a:r>
              <a:rPr lang="en-US" altLang="zh-TW" sz="2400" dirty="0">
                <a:solidFill>
                  <a:prstClr val="black"/>
                </a:solidFill>
              </a:rPr>
              <a:t>=</a:t>
            </a:r>
            <a:r>
              <a:rPr lang="zh-TW" altLang="en-US" sz="2400" dirty="0">
                <a:solidFill>
                  <a:prstClr val="black"/>
                </a:solidFill>
              </a:rPr>
              <a:t> </a:t>
            </a:r>
            <a:r>
              <a:rPr lang="en-US" altLang="zh-TW" sz="2400" dirty="0">
                <a:solidFill>
                  <a:prstClr val="black"/>
                </a:solidFill>
              </a:rPr>
              <a:t>12</a:t>
            </a:r>
            <a:endParaRPr lang="zh-TW" altLang="en-US" sz="2400" dirty="0">
              <a:solidFill>
                <a:prstClr val="black"/>
              </a:solidFill>
            </a:endParaRPr>
          </a:p>
        </p:txBody>
      </p:sp>
      <p:sp>
        <p:nvSpPr>
          <p:cNvPr id="35" name="文字方塊 34"/>
          <p:cNvSpPr txBox="1"/>
          <p:nvPr/>
        </p:nvSpPr>
        <p:spPr>
          <a:xfrm>
            <a:off x="7708624" y="4643780"/>
            <a:ext cx="1384209" cy="461665"/>
          </a:xfrm>
          <a:prstGeom prst="rect">
            <a:avLst/>
          </a:prstGeom>
          <a:noFill/>
          <a:ln w="12700">
            <a:solidFill>
              <a:schemeClr val="tx1"/>
            </a:solidFill>
          </a:ln>
        </p:spPr>
        <p:txBody>
          <a:bodyPr wrap="square" rtlCol="0">
            <a:spAutoFit/>
          </a:bodyPr>
          <a:lstStyle/>
          <a:p>
            <a:pPr algn="ctr"/>
            <a:r>
              <a:rPr lang="zh-TW" altLang="en-US" sz="2400" dirty="0">
                <a:solidFill>
                  <a:prstClr val="black"/>
                </a:solidFill>
              </a:rPr>
              <a:t>殘差 </a:t>
            </a:r>
            <a:r>
              <a:rPr lang="en-US" altLang="zh-TW" sz="2400" dirty="0">
                <a:solidFill>
                  <a:prstClr val="black"/>
                </a:solidFill>
              </a:rPr>
              <a:t>=</a:t>
            </a:r>
            <a:r>
              <a:rPr lang="zh-TW" altLang="en-US" sz="2400" dirty="0">
                <a:solidFill>
                  <a:prstClr val="black"/>
                </a:solidFill>
              </a:rPr>
              <a:t> </a:t>
            </a:r>
            <a:r>
              <a:rPr lang="en-US" altLang="zh-TW" sz="2400" dirty="0">
                <a:solidFill>
                  <a:prstClr val="black"/>
                </a:solidFill>
              </a:rPr>
              <a:t>6</a:t>
            </a:r>
            <a:endParaRPr lang="zh-TW" altLang="en-US" sz="2400" dirty="0">
              <a:solidFill>
                <a:prstClr val="black"/>
              </a:solidFill>
            </a:endParaRPr>
          </a:p>
        </p:txBody>
      </p:sp>
      <p:sp>
        <p:nvSpPr>
          <p:cNvPr id="30" name="Footer Placeholder 4">
            <a:extLst>
              <a:ext uri="{FF2B5EF4-FFF2-40B4-BE49-F238E27FC236}">
                <a16:creationId xmlns:a16="http://schemas.microsoft.com/office/drawing/2014/main" id="{723B7411-02D7-43CB-BA2B-F027F955A9AB}"/>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買點小幫手</a:t>
            </a:r>
            <a:endParaRPr lang="en-US" dirty="0"/>
          </a:p>
        </p:txBody>
      </p:sp>
    </p:spTree>
    <p:extLst>
      <p:ext uri="{BB962C8B-B14F-4D97-AF65-F5344CB8AC3E}">
        <p14:creationId xmlns:p14="http://schemas.microsoft.com/office/powerpoint/2010/main" val="1636472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標題 1">
            <a:extLst>
              <a:ext uri="{FF2B5EF4-FFF2-40B4-BE49-F238E27FC236}">
                <a16:creationId xmlns:a16="http://schemas.microsoft.com/office/drawing/2014/main" id="{6A661587-DD12-4732-95CF-DE11469B1375}"/>
              </a:ext>
            </a:extLst>
          </p:cNvPr>
          <p:cNvSpPr>
            <a:spLocks noGrp="1"/>
          </p:cNvSpPr>
          <p:nvPr>
            <p:ph type="title"/>
          </p:nvPr>
        </p:nvSpPr>
        <p:spPr/>
        <p:txBody>
          <a:bodyPr>
            <a:normAutofit fontScale="90000"/>
          </a:bodyPr>
          <a:lstStyle/>
          <a:p>
            <a:r>
              <a:rPr lang="en-US" altLang="zh-TW" b="1" dirty="0">
                <a:latin typeface="+mj-ea"/>
              </a:rPr>
              <a:t>GBDT</a:t>
            </a:r>
            <a:r>
              <a:rPr lang="en-US" altLang="zh-TW" dirty="0"/>
              <a:t>(</a:t>
            </a:r>
            <a:r>
              <a:rPr lang="en-US" altLang="zh-TW" b="1" dirty="0">
                <a:latin typeface="+mj-ea"/>
              </a:rPr>
              <a:t>Gradient</a:t>
            </a:r>
            <a:r>
              <a:rPr lang="en-US" altLang="zh-TW" dirty="0"/>
              <a:t> </a:t>
            </a:r>
            <a:r>
              <a:rPr lang="en-US" altLang="zh-TW" b="1" dirty="0">
                <a:latin typeface="+mj-ea"/>
              </a:rPr>
              <a:t>Boosting</a:t>
            </a:r>
            <a:r>
              <a:rPr lang="en-US" altLang="zh-TW" dirty="0"/>
              <a:t> </a:t>
            </a:r>
            <a:r>
              <a:rPr lang="en-US" altLang="zh-TW" b="1" dirty="0">
                <a:latin typeface="+mj-ea"/>
              </a:rPr>
              <a:t>Decision</a:t>
            </a:r>
            <a:r>
              <a:rPr lang="en-US" altLang="zh-TW" dirty="0"/>
              <a:t> </a:t>
            </a:r>
            <a:r>
              <a:rPr lang="en-US" altLang="zh-TW" b="1" dirty="0">
                <a:latin typeface="+mj-ea"/>
              </a:rPr>
              <a:t>Tree</a:t>
            </a:r>
            <a:r>
              <a:rPr lang="en-US" altLang="zh-TW" dirty="0"/>
              <a:t>)</a:t>
            </a:r>
            <a:endParaRPr lang="zh-TW" altLang="en-US" dirty="0"/>
          </a:p>
        </p:txBody>
      </p:sp>
      <p:sp>
        <p:nvSpPr>
          <p:cNvPr id="8" name="矩形 7">
            <a:extLst>
              <a:ext uri="{FF2B5EF4-FFF2-40B4-BE49-F238E27FC236}">
                <a16:creationId xmlns:a16="http://schemas.microsoft.com/office/drawing/2014/main" id="{231A58AE-C0CC-4A06-88FD-E0033B04B300}"/>
              </a:ext>
            </a:extLst>
          </p:cNvPr>
          <p:cNvSpPr/>
          <p:nvPr/>
        </p:nvSpPr>
        <p:spPr>
          <a:xfrm>
            <a:off x="838200" y="1367758"/>
            <a:ext cx="6347460" cy="523220"/>
          </a:xfrm>
          <a:prstGeom prst="rect">
            <a:avLst/>
          </a:prstGeom>
        </p:spPr>
        <p:txBody>
          <a:bodyPr wrap="square">
            <a:spAutoFit/>
          </a:bodyPr>
          <a:lstStyle/>
          <a:p>
            <a:pPr marL="342900" indent="-342900">
              <a:buFont typeface="Arial" panose="020B0604020202020204" pitchFamily="34" charset="0"/>
              <a:buChar char="•"/>
            </a:pPr>
            <a:r>
              <a:rPr lang="zh-TW" altLang="en-US" sz="2800" b="1" dirty="0">
                <a:solidFill>
                  <a:prstClr val="black"/>
                </a:solidFill>
              </a:rPr>
              <a:t>集成方法</a:t>
            </a:r>
            <a:endParaRPr lang="en-US" altLang="zh-TW" sz="2800" b="1" dirty="0">
              <a:solidFill>
                <a:prstClr val="black"/>
              </a:solidFill>
            </a:endParaRPr>
          </a:p>
        </p:txBody>
      </p:sp>
      <p:pic>
        <p:nvPicPr>
          <p:cNvPr id="30" name="圖片 29">
            <a:extLst>
              <a:ext uri="{FF2B5EF4-FFF2-40B4-BE49-F238E27FC236}">
                <a16:creationId xmlns:a16="http://schemas.microsoft.com/office/drawing/2014/main" id="{D20DDB64-4C41-4F9B-940A-819DCD374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091" y="2203745"/>
            <a:ext cx="3806368" cy="4159378"/>
          </a:xfrm>
          <a:prstGeom prst="rect">
            <a:avLst/>
          </a:prstGeom>
          <a:effectLst>
            <a:outerShdw blurRad="50800" dist="50800" dir="5400000" sx="1000" sy="1000" algn="ctr" rotWithShape="0">
              <a:srgbClr val="000000"/>
            </a:outerShdw>
          </a:effectLst>
        </p:spPr>
      </p:pic>
      <p:pic>
        <p:nvPicPr>
          <p:cNvPr id="31" name="圖片 30">
            <a:extLst>
              <a:ext uri="{FF2B5EF4-FFF2-40B4-BE49-F238E27FC236}">
                <a16:creationId xmlns:a16="http://schemas.microsoft.com/office/drawing/2014/main" id="{B3CBD259-02E9-4425-92C3-AFF21D078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429" y="2203745"/>
            <a:ext cx="3775671" cy="4159378"/>
          </a:xfrm>
          <a:prstGeom prst="rect">
            <a:avLst/>
          </a:prstGeom>
        </p:spPr>
      </p:pic>
      <p:sp>
        <p:nvSpPr>
          <p:cNvPr id="6" name="投影片編號版面配置區 4">
            <a:extLst>
              <a:ext uri="{FF2B5EF4-FFF2-40B4-BE49-F238E27FC236}">
                <a16:creationId xmlns:a16="http://schemas.microsoft.com/office/drawing/2014/main" id="{2B8A0C8E-C7E3-4999-8052-DC8D2BBAA675}"/>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37</a:t>
            </a:fld>
            <a:endParaRPr lang="en-US" dirty="0"/>
          </a:p>
        </p:txBody>
      </p:sp>
      <p:sp>
        <p:nvSpPr>
          <p:cNvPr id="7" name="Footer Placeholder 4">
            <a:extLst>
              <a:ext uri="{FF2B5EF4-FFF2-40B4-BE49-F238E27FC236}">
                <a16:creationId xmlns:a16="http://schemas.microsoft.com/office/drawing/2014/main" id="{751F2EAA-7AEB-4031-B3A0-7373CF2D2C43}"/>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買點小幫手</a:t>
            </a:r>
            <a:endParaRPr lang="en-US" dirty="0"/>
          </a:p>
        </p:txBody>
      </p:sp>
    </p:spTree>
    <p:extLst>
      <p:ext uri="{BB962C8B-B14F-4D97-AF65-F5344CB8AC3E}">
        <p14:creationId xmlns:p14="http://schemas.microsoft.com/office/powerpoint/2010/main" val="3865160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圖表 12">
            <a:extLst>
              <a:ext uri="{FF2B5EF4-FFF2-40B4-BE49-F238E27FC236}">
                <a16:creationId xmlns:a16="http://schemas.microsoft.com/office/drawing/2014/main" id="{4A12F5F4-BE78-4FF5-BD7E-A147C889EF8E}"/>
              </a:ext>
            </a:extLst>
          </p:cNvPr>
          <p:cNvGraphicFramePr/>
          <p:nvPr>
            <p:extLst/>
          </p:nvPr>
        </p:nvGraphicFramePr>
        <p:xfrm>
          <a:off x="1481439" y="2845010"/>
          <a:ext cx="4305300" cy="3474719"/>
        </p:xfrm>
        <a:graphic>
          <a:graphicData uri="http://schemas.openxmlformats.org/drawingml/2006/chart">
            <c:chart xmlns:c="http://schemas.openxmlformats.org/drawingml/2006/chart" xmlns:r="http://schemas.openxmlformats.org/officeDocument/2006/relationships" r:id="rId3"/>
          </a:graphicData>
        </a:graphic>
      </p:graphicFrame>
      <p:sp>
        <p:nvSpPr>
          <p:cNvPr id="65" name="標題 1">
            <a:extLst>
              <a:ext uri="{FF2B5EF4-FFF2-40B4-BE49-F238E27FC236}">
                <a16:creationId xmlns:a16="http://schemas.microsoft.com/office/drawing/2014/main" id="{6A661587-DD12-4732-95CF-DE11469B1375}"/>
              </a:ext>
            </a:extLst>
          </p:cNvPr>
          <p:cNvSpPr>
            <a:spLocks noGrp="1"/>
          </p:cNvSpPr>
          <p:nvPr>
            <p:ph type="title"/>
          </p:nvPr>
        </p:nvSpPr>
        <p:spPr/>
        <p:txBody>
          <a:bodyPr>
            <a:normAutofit fontScale="90000"/>
          </a:bodyPr>
          <a:lstStyle/>
          <a:p>
            <a:r>
              <a:rPr lang="en-US" altLang="zh-TW" b="1" dirty="0">
                <a:latin typeface="+mj-ea"/>
              </a:rPr>
              <a:t>XGBoost</a:t>
            </a:r>
            <a:r>
              <a:rPr lang="en-US" altLang="zh-TW" dirty="0"/>
              <a:t>(</a:t>
            </a:r>
            <a:r>
              <a:rPr lang="en-US" altLang="zh-TW" b="1" dirty="0">
                <a:latin typeface="+mj-ea"/>
              </a:rPr>
              <a:t>eXtreme</a:t>
            </a:r>
            <a:r>
              <a:rPr lang="en-US" altLang="zh-TW" dirty="0"/>
              <a:t> </a:t>
            </a:r>
            <a:r>
              <a:rPr lang="en-US" altLang="zh-TW" b="1" dirty="0">
                <a:latin typeface="+mj-ea"/>
              </a:rPr>
              <a:t>Gradient</a:t>
            </a:r>
            <a:r>
              <a:rPr lang="en-US" altLang="zh-TW" dirty="0"/>
              <a:t> </a:t>
            </a:r>
            <a:r>
              <a:rPr lang="en-US" altLang="zh-TW" b="1" dirty="0">
                <a:latin typeface="+mj-ea"/>
              </a:rPr>
              <a:t>Boosting</a:t>
            </a:r>
            <a:r>
              <a:rPr lang="en-US" altLang="zh-TW" dirty="0"/>
              <a:t>)</a:t>
            </a:r>
            <a:endParaRPr lang="zh-TW" altLang="en-US" dirty="0"/>
          </a:p>
        </p:txBody>
      </p:sp>
      <p:sp>
        <p:nvSpPr>
          <p:cNvPr id="8" name="矩形 7">
            <a:extLst>
              <a:ext uri="{FF2B5EF4-FFF2-40B4-BE49-F238E27FC236}">
                <a16:creationId xmlns:a16="http://schemas.microsoft.com/office/drawing/2014/main" id="{231A58AE-C0CC-4A06-88FD-E0033B04B300}"/>
              </a:ext>
            </a:extLst>
          </p:cNvPr>
          <p:cNvSpPr/>
          <p:nvPr/>
        </p:nvSpPr>
        <p:spPr>
          <a:xfrm>
            <a:off x="1501140" y="1342000"/>
            <a:ext cx="6347460" cy="1477328"/>
          </a:xfrm>
          <a:prstGeom prst="rect">
            <a:avLst/>
          </a:prstGeom>
        </p:spPr>
        <p:txBody>
          <a:bodyPr wrap="square">
            <a:spAutoFit/>
          </a:bodyPr>
          <a:lstStyle/>
          <a:p>
            <a:pPr marL="342900" indent="-342900">
              <a:lnSpc>
                <a:spcPct val="150000"/>
              </a:lnSpc>
              <a:buFont typeface="Wingdings" panose="05000000000000000000" pitchFamily="2" charset="2"/>
              <a:buChar char="§"/>
            </a:pPr>
            <a:r>
              <a:rPr lang="en-US" altLang="zh-TW" sz="2000" dirty="0">
                <a:cs typeface="Times New Roman" panose="02020603050405020304" pitchFamily="18" charset="0"/>
              </a:rPr>
              <a:t>XGBoost</a:t>
            </a:r>
            <a:r>
              <a:rPr lang="zh-TW" altLang="en-US" sz="2000" dirty="0">
                <a:cs typeface="Times New Roman" panose="02020603050405020304" pitchFamily="18" charset="0"/>
              </a:rPr>
              <a:t>中的基學習器可以分成</a:t>
            </a:r>
            <a:r>
              <a:rPr lang="en-US" altLang="zh-TW" sz="2000" dirty="0">
                <a:cs typeface="Times New Roman" panose="02020603050405020304" pitchFamily="18" charset="0"/>
              </a:rPr>
              <a:t>2</a:t>
            </a:r>
            <a:r>
              <a:rPr lang="zh-TW" altLang="en-US" sz="2000" dirty="0">
                <a:cs typeface="Times New Roman" panose="02020603050405020304" pitchFamily="18" charset="0"/>
              </a:rPr>
              <a:t>種類型</a:t>
            </a:r>
            <a:endParaRPr lang="en-US" altLang="zh-TW" sz="2000" dirty="0">
              <a:cs typeface="Times New Roman" panose="02020603050405020304" pitchFamily="18" charset="0"/>
            </a:endParaRPr>
          </a:p>
          <a:p>
            <a:pPr>
              <a:lnSpc>
                <a:spcPct val="150000"/>
              </a:lnSpc>
            </a:pPr>
            <a:r>
              <a:rPr lang="en-US" altLang="zh-TW" sz="2000" dirty="0">
                <a:cs typeface="Times New Roman" panose="02020603050405020304" pitchFamily="18" charset="0"/>
              </a:rPr>
              <a:t>     1. CART(gbtree)</a:t>
            </a:r>
          </a:p>
          <a:p>
            <a:pPr>
              <a:lnSpc>
                <a:spcPct val="150000"/>
              </a:lnSpc>
            </a:pPr>
            <a:r>
              <a:rPr lang="en-US" altLang="zh-TW" sz="2000" dirty="0">
                <a:cs typeface="Times New Roman" panose="02020603050405020304" pitchFamily="18" charset="0"/>
              </a:rPr>
              <a:t>     2. </a:t>
            </a:r>
            <a:r>
              <a:rPr lang="zh-TW" altLang="en-US" sz="2000" dirty="0">
                <a:cs typeface="Times New Roman" panose="02020603050405020304" pitchFamily="18" charset="0"/>
              </a:rPr>
              <a:t>線性分類器</a:t>
            </a:r>
            <a:r>
              <a:rPr lang="en-US" altLang="zh-TW" sz="2000" dirty="0">
                <a:cs typeface="Times New Roman" panose="02020603050405020304" pitchFamily="18" charset="0"/>
              </a:rPr>
              <a:t>(gbliner)</a:t>
            </a:r>
          </a:p>
        </p:txBody>
      </p:sp>
      <p:sp>
        <p:nvSpPr>
          <p:cNvPr id="67" name="橢圓 66">
            <a:extLst>
              <a:ext uri="{FF2B5EF4-FFF2-40B4-BE49-F238E27FC236}">
                <a16:creationId xmlns:a16="http://schemas.microsoft.com/office/drawing/2014/main" id="{78446E2E-6EAA-48C3-9C84-AEF8F045D4C8}"/>
              </a:ext>
            </a:extLst>
          </p:cNvPr>
          <p:cNvSpPr/>
          <p:nvPr/>
        </p:nvSpPr>
        <p:spPr>
          <a:xfrm>
            <a:off x="7694387" y="3950488"/>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F7DDD80F-D531-4912-9866-56AC8A55BB7A}"/>
              </a:ext>
            </a:extLst>
          </p:cNvPr>
          <p:cNvCxnSpPr>
            <a:cxnSpLocks/>
            <a:stCxn id="119" idx="3"/>
          </p:cNvCxnSpPr>
          <p:nvPr/>
        </p:nvCxnSpPr>
        <p:spPr>
          <a:xfrm flipH="1">
            <a:off x="8083638" y="3308817"/>
            <a:ext cx="314084" cy="57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FF9383FE-5662-4DE6-BE68-D57BFE33B49C}"/>
              </a:ext>
            </a:extLst>
          </p:cNvPr>
          <p:cNvCxnSpPr>
            <a:cxnSpLocks/>
          </p:cNvCxnSpPr>
          <p:nvPr/>
        </p:nvCxnSpPr>
        <p:spPr>
          <a:xfrm flipH="1">
            <a:off x="7567851" y="4451759"/>
            <a:ext cx="245944" cy="476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0541D2C6-4FC0-4BE4-ACBF-72A499F0FC14}"/>
              </a:ext>
            </a:extLst>
          </p:cNvPr>
          <p:cNvCxnSpPr>
            <a:cxnSpLocks/>
          </p:cNvCxnSpPr>
          <p:nvPr/>
        </p:nvCxnSpPr>
        <p:spPr>
          <a:xfrm>
            <a:off x="7965762" y="4478712"/>
            <a:ext cx="263619" cy="461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692F46E-DE17-4CBD-A6D6-1B412EB5B15B}"/>
              </a:ext>
            </a:extLst>
          </p:cNvPr>
          <p:cNvCxnSpPr>
            <a:cxnSpLocks/>
          </p:cNvCxnSpPr>
          <p:nvPr/>
        </p:nvCxnSpPr>
        <p:spPr>
          <a:xfrm>
            <a:off x="8765582" y="3331146"/>
            <a:ext cx="348463" cy="52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D35ADFCD-7F45-4923-828C-8D6C14A6EC63}"/>
              </a:ext>
            </a:extLst>
          </p:cNvPr>
          <p:cNvCxnSpPr>
            <a:cxnSpLocks/>
          </p:cNvCxnSpPr>
          <p:nvPr/>
        </p:nvCxnSpPr>
        <p:spPr>
          <a:xfrm>
            <a:off x="9346507" y="4427219"/>
            <a:ext cx="382318" cy="48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ABE46AFA-6987-4725-9483-FC38B78F27A5}"/>
              </a:ext>
            </a:extLst>
          </p:cNvPr>
          <p:cNvCxnSpPr>
            <a:cxnSpLocks/>
          </p:cNvCxnSpPr>
          <p:nvPr/>
        </p:nvCxnSpPr>
        <p:spPr>
          <a:xfrm flipH="1">
            <a:off x="8997493" y="4427219"/>
            <a:ext cx="233104" cy="467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9C546DA-8A80-4118-AFC8-91300E961026}"/>
              </a:ext>
            </a:extLst>
          </p:cNvPr>
          <p:cNvCxnSpPr>
            <a:cxnSpLocks/>
          </p:cNvCxnSpPr>
          <p:nvPr/>
        </p:nvCxnSpPr>
        <p:spPr>
          <a:xfrm>
            <a:off x="7625163" y="5263192"/>
            <a:ext cx="344578" cy="48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0E0A119-D908-4CD7-BA6A-AC61879AD433}"/>
              </a:ext>
            </a:extLst>
          </p:cNvPr>
          <p:cNvCxnSpPr>
            <a:cxnSpLocks/>
            <a:stCxn id="125" idx="3"/>
            <a:endCxn id="127" idx="0"/>
          </p:cNvCxnSpPr>
          <p:nvPr/>
        </p:nvCxnSpPr>
        <p:spPr>
          <a:xfrm flipH="1">
            <a:off x="7041660" y="5279084"/>
            <a:ext cx="290948" cy="49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C3D01166-C28B-463C-8632-235D09B5D6F8}"/>
              </a:ext>
            </a:extLst>
          </p:cNvPr>
          <p:cNvSpPr txBox="1"/>
          <p:nvPr/>
        </p:nvSpPr>
        <p:spPr>
          <a:xfrm>
            <a:off x="8565909" y="4328403"/>
            <a:ext cx="664687" cy="369332"/>
          </a:xfrm>
          <a:prstGeom prst="rect">
            <a:avLst/>
          </a:prstGeom>
          <a:noFill/>
        </p:spPr>
        <p:txBody>
          <a:bodyPr wrap="square" rtlCol="0">
            <a:spAutoFit/>
          </a:bodyPr>
          <a:lstStyle/>
          <a:p>
            <a:r>
              <a:rPr lang="en-US" altLang="zh-TW" dirty="0"/>
              <a:t>Yes</a:t>
            </a:r>
            <a:endParaRPr lang="zh-TW" altLang="en-US" dirty="0"/>
          </a:p>
        </p:txBody>
      </p:sp>
      <p:sp>
        <p:nvSpPr>
          <p:cNvPr id="84" name="文字方塊 83">
            <a:extLst>
              <a:ext uri="{FF2B5EF4-FFF2-40B4-BE49-F238E27FC236}">
                <a16:creationId xmlns:a16="http://schemas.microsoft.com/office/drawing/2014/main" id="{C2C2B725-D564-48D7-8136-625B8121F87B}"/>
              </a:ext>
            </a:extLst>
          </p:cNvPr>
          <p:cNvSpPr txBox="1"/>
          <p:nvPr/>
        </p:nvSpPr>
        <p:spPr>
          <a:xfrm>
            <a:off x="7498080" y="3428999"/>
            <a:ext cx="641621" cy="369332"/>
          </a:xfrm>
          <a:prstGeom prst="rect">
            <a:avLst/>
          </a:prstGeom>
          <a:noFill/>
        </p:spPr>
        <p:txBody>
          <a:bodyPr wrap="square" rtlCol="0">
            <a:spAutoFit/>
          </a:bodyPr>
          <a:lstStyle/>
          <a:p>
            <a:r>
              <a:rPr lang="en-US" altLang="zh-TW" dirty="0"/>
              <a:t>Yes</a:t>
            </a:r>
            <a:endParaRPr lang="zh-TW" altLang="en-US" dirty="0"/>
          </a:p>
        </p:txBody>
      </p:sp>
      <p:sp>
        <p:nvSpPr>
          <p:cNvPr id="85" name="文字方塊 84">
            <a:extLst>
              <a:ext uri="{FF2B5EF4-FFF2-40B4-BE49-F238E27FC236}">
                <a16:creationId xmlns:a16="http://schemas.microsoft.com/office/drawing/2014/main" id="{3CE8F195-A00E-4045-8557-44FC7018ABFE}"/>
              </a:ext>
            </a:extLst>
          </p:cNvPr>
          <p:cNvSpPr txBox="1"/>
          <p:nvPr/>
        </p:nvSpPr>
        <p:spPr>
          <a:xfrm>
            <a:off x="6964680" y="4381814"/>
            <a:ext cx="709537" cy="369332"/>
          </a:xfrm>
          <a:prstGeom prst="rect">
            <a:avLst/>
          </a:prstGeom>
          <a:noFill/>
        </p:spPr>
        <p:txBody>
          <a:bodyPr wrap="square" rtlCol="0">
            <a:spAutoFit/>
          </a:bodyPr>
          <a:lstStyle/>
          <a:p>
            <a:r>
              <a:rPr lang="en-US" altLang="zh-TW" dirty="0"/>
              <a:t>Yes</a:t>
            </a:r>
            <a:endParaRPr lang="zh-TW" altLang="en-US" dirty="0"/>
          </a:p>
        </p:txBody>
      </p:sp>
      <p:sp>
        <p:nvSpPr>
          <p:cNvPr id="86" name="文字方塊 85">
            <a:extLst>
              <a:ext uri="{FF2B5EF4-FFF2-40B4-BE49-F238E27FC236}">
                <a16:creationId xmlns:a16="http://schemas.microsoft.com/office/drawing/2014/main" id="{16CB93CD-EC4F-4277-9970-EBA570FACC7C}"/>
              </a:ext>
            </a:extLst>
          </p:cNvPr>
          <p:cNvSpPr txBox="1"/>
          <p:nvPr/>
        </p:nvSpPr>
        <p:spPr>
          <a:xfrm>
            <a:off x="6677152" y="5060987"/>
            <a:ext cx="611429" cy="369332"/>
          </a:xfrm>
          <a:prstGeom prst="rect">
            <a:avLst/>
          </a:prstGeom>
          <a:noFill/>
        </p:spPr>
        <p:txBody>
          <a:bodyPr wrap="square" rtlCol="0">
            <a:spAutoFit/>
          </a:bodyPr>
          <a:lstStyle/>
          <a:p>
            <a:r>
              <a:rPr lang="en-US" altLang="zh-TW" dirty="0"/>
              <a:t>Yes</a:t>
            </a:r>
            <a:endParaRPr lang="zh-TW" altLang="en-US" dirty="0"/>
          </a:p>
        </p:txBody>
      </p:sp>
      <p:sp>
        <p:nvSpPr>
          <p:cNvPr id="87" name="文字方塊 86">
            <a:extLst>
              <a:ext uri="{FF2B5EF4-FFF2-40B4-BE49-F238E27FC236}">
                <a16:creationId xmlns:a16="http://schemas.microsoft.com/office/drawing/2014/main" id="{267BF507-ABD4-4B09-802D-D14A346E7397}"/>
              </a:ext>
            </a:extLst>
          </p:cNvPr>
          <p:cNvSpPr txBox="1"/>
          <p:nvPr/>
        </p:nvSpPr>
        <p:spPr>
          <a:xfrm>
            <a:off x="9064245" y="3353012"/>
            <a:ext cx="494270" cy="369332"/>
          </a:xfrm>
          <a:prstGeom prst="rect">
            <a:avLst/>
          </a:prstGeom>
          <a:noFill/>
        </p:spPr>
        <p:txBody>
          <a:bodyPr wrap="square" rtlCol="0">
            <a:spAutoFit/>
          </a:bodyPr>
          <a:lstStyle/>
          <a:p>
            <a:r>
              <a:rPr lang="en-US" altLang="zh-TW" dirty="0"/>
              <a:t>No</a:t>
            </a:r>
            <a:endParaRPr lang="zh-TW" altLang="en-US" dirty="0"/>
          </a:p>
        </p:txBody>
      </p:sp>
      <p:sp>
        <p:nvSpPr>
          <p:cNvPr id="88" name="文字方塊 87">
            <a:extLst>
              <a:ext uri="{FF2B5EF4-FFF2-40B4-BE49-F238E27FC236}">
                <a16:creationId xmlns:a16="http://schemas.microsoft.com/office/drawing/2014/main" id="{A87FBFB1-B8DF-4E3C-AD7D-0DD0F2B49C80}"/>
              </a:ext>
            </a:extLst>
          </p:cNvPr>
          <p:cNvSpPr txBox="1"/>
          <p:nvPr/>
        </p:nvSpPr>
        <p:spPr>
          <a:xfrm>
            <a:off x="9522142" y="4415039"/>
            <a:ext cx="494270" cy="369332"/>
          </a:xfrm>
          <a:prstGeom prst="rect">
            <a:avLst/>
          </a:prstGeom>
          <a:noFill/>
        </p:spPr>
        <p:txBody>
          <a:bodyPr wrap="square" rtlCol="0">
            <a:spAutoFit/>
          </a:bodyPr>
          <a:lstStyle/>
          <a:p>
            <a:r>
              <a:rPr lang="en-US" altLang="zh-TW" dirty="0"/>
              <a:t>No</a:t>
            </a:r>
            <a:endParaRPr lang="zh-TW" altLang="en-US" dirty="0"/>
          </a:p>
        </p:txBody>
      </p:sp>
      <p:sp>
        <p:nvSpPr>
          <p:cNvPr id="89" name="文字方塊 88">
            <a:extLst>
              <a:ext uri="{FF2B5EF4-FFF2-40B4-BE49-F238E27FC236}">
                <a16:creationId xmlns:a16="http://schemas.microsoft.com/office/drawing/2014/main" id="{1073AB18-C175-4622-8563-2057A557E447}"/>
              </a:ext>
            </a:extLst>
          </p:cNvPr>
          <p:cNvSpPr txBox="1"/>
          <p:nvPr/>
        </p:nvSpPr>
        <p:spPr>
          <a:xfrm>
            <a:off x="8088720" y="4310612"/>
            <a:ext cx="494270" cy="369332"/>
          </a:xfrm>
          <a:prstGeom prst="rect">
            <a:avLst/>
          </a:prstGeom>
          <a:noFill/>
        </p:spPr>
        <p:txBody>
          <a:bodyPr wrap="square" rtlCol="0">
            <a:spAutoFit/>
          </a:bodyPr>
          <a:lstStyle/>
          <a:p>
            <a:r>
              <a:rPr lang="en-US" altLang="zh-TW" dirty="0"/>
              <a:t>No</a:t>
            </a:r>
            <a:endParaRPr lang="zh-TW" altLang="en-US" dirty="0"/>
          </a:p>
        </p:txBody>
      </p:sp>
      <p:sp>
        <p:nvSpPr>
          <p:cNvPr id="90" name="文字方塊 89">
            <a:extLst>
              <a:ext uri="{FF2B5EF4-FFF2-40B4-BE49-F238E27FC236}">
                <a16:creationId xmlns:a16="http://schemas.microsoft.com/office/drawing/2014/main" id="{CE730CBD-62C7-4703-8C88-63C576F12A52}"/>
              </a:ext>
            </a:extLst>
          </p:cNvPr>
          <p:cNvSpPr txBox="1"/>
          <p:nvPr/>
        </p:nvSpPr>
        <p:spPr>
          <a:xfrm>
            <a:off x="7712830" y="5133947"/>
            <a:ext cx="494270" cy="369332"/>
          </a:xfrm>
          <a:prstGeom prst="rect">
            <a:avLst/>
          </a:prstGeom>
          <a:noFill/>
        </p:spPr>
        <p:txBody>
          <a:bodyPr wrap="square" rtlCol="0">
            <a:spAutoFit/>
          </a:bodyPr>
          <a:lstStyle/>
          <a:p>
            <a:r>
              <a:rPr lang="en-US" altLang="zh-TW" dirty="0"/>
              <a:t>No</a:t>
            </a:r>
            <a:endParaRPr lang="zh-TW" altLang="en-US" dirty="0"/>
          </a:p>
        </p:txBody>
      </p:sp>
      <p:sp>
        <p:nvSpPr>
          <p:cNvPr id="118" name="橢圓 117">
            <a:extLst>
              <a:ext uri="{FF2B5EF4-FFF2-40B4-BE49-F238E27FC236}">
                <a16:creationId xmlns:a16="http://schemas.microsoft.com/office/drawing/2014/main" id="{5D4C9D32-C3B0-4E9D-A0A5-A01289E46DFC}"/>
              </a:ext>
            </a:extLst>
          </p:cNvPr>
          <p:cNvSpPr/>
          <p:nvPr/>
        </p:nvSpPr>
        <p:spPr>
          <a:xfrm>
            <a:off x="8997493" y="3923179"/>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636BB80A-0FBD-40E1-ACCB-74CF99069D39}"/>
              </a:ext>
            </a:extLst>
          </p:cNvPr>
          <p:cNvSpPr/>
          <p:nvPr/>
        </p:nvSpPr>
        <p:spPr>
          <a:xfrm>
            <a:off x="8330793" y="2940657"/>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2" name="橢圓 121">
            <a:extLst>
              <a:ext uri="{FF2B5EF4-FFF2-40B4-BE49-F238E27FC236}">
                <a16:creationId xmlns:a16="http://schemas.microsoft.com/office/drawing/2014/main" id="{448D1373-107B-4178-B487-E85D6305A437}"/>
              </a:ext>
            </a:extLst>
          </p:cNvPr>
          <p:cNvSpPr/>
          <p:nvPr/>
        </p:nvSpPr>
        <p:spPr>
          <a:xfrm>
            <a:off x="9644109" y="4907439"/>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3" name="橢圓 122">
            <a:extLst>
              <a:ext uri="{FF2B5EF4-FFF2-40B4-BE49-F238E27FC236}">
                <a16:creationId xmlns:a16="http://schemas.microsoft.com/office/drawing/2014/main" id="{9FB37EAD-70C6-47AE-A600-0F2B9624F584}"/>
              </a:ext>
            </a:extLst>
          </p:cNvPr>
          <p:cNvSpPr/>
          <p:nvPr/>
        </p:nvSpPr>
        <p:spPr>
          <a:xfrm>
            <a:off x="8762841" y="4894978"/>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4" name="橢圓 123">
            <a:extLst>
              <a:ext uri="{FF2B5EF4-FFF2-40B4-BE49-F238E27FC236}">
                <a16:creationId xmlns:a16="http://schemas.microsoft.com/office/drawing/2014/main" id="{E93E61D4-B218-4E3D-9371-6F0C70D01241}"/>
              </a:ext>
            </a:extLst>
          </p:cNvPr>
          <p:cNvSpPr/>
          <p:nvPr/>
        </p:nvSpPr>
        <p:spPr>
          <a:xfrm>
            <a:off x="8118542" y="4933975"/>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5" name="橢圓 124">
            <a:extLst>
              <a:ext uri="{FF2B5EF4-FFF2-40B4-BE49-F238E27FC236}">
                <a16:creationId xmlns:a16="http://schemas.microsoft.com/office/drawing/2014/main" id="{B12ADAF0-16B5-447E-995B-AE48C3E2F3AB}"/>
              </a:ext>
            </a:extLst>
          </p:cNvPr>
          <p:cNvSpPr/>
          <p:nvPr/>
        </p:nvSpPr>
        <p:spPr>
          <a:xfrm>
            <a:off x="7274236" y="4910924"/>
            <a:ext cx="398591"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6" name="橢圓 125">
            <a:extLst>
              <a:ext uri="{FF2B5EF4-FFF2-40B4-BE49-F238E27FC236}">
                <a16:creationId xmlns:a16="http://schemas.microsoft.com/office/drawing/2014/main" id="{30DF1E0A-62C0-46B2-AEBE-3B8727917CE8}"/>
              </a:ext>
            </a:extLst>
          </p:cNvPr>
          <p:cNvSpPr/>
          <p:nvPr/>
        </p:nvSpPr>
        <p:spPr>
          <a:xfrm>
            <a:off x="7797452" y="5771946"/>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7" name="橢圓 126">
            <a:extLst>
              <a:ext uri="{FF2B5EF4-FFF2-40B4-BE49-F238E27FC236}">
                <a16:creationId xmlns:a16="http://schemas.microsoft.com/office/drawing/2014/main" id="{1A6001AB-07A2-4FBC-A8CE-D2F8D1B618D6}"/>
              </a:ext>
            </a:extLst>
          </p:cNvPr>
          <p:cNvSpPr/>
          <p:nvPr/>
        </p:nvSpPr>
        <p:spPr>
          <a:xfrm>
            <a:off x="6813150" y="5771946"/>
            <a:ext cx="457020" cy="431326"/>
          </a:xfrm>
          <a:prstGeom prst="ellipse">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投影片編號版面配置區 4">
            <a:extLst>
              <a:ext uri="{FF2B5EF4-FFF2-40B4-BE49-F238E27FC236}">
                <a16:creationId xmlns:a16="http://schemas.microsoft.com/office/drawing/2014/main" id="{FA6FB28A-8EDB-44D2-9A60-AFBE876DAEAC}"/>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38</a:t>
            </a:fld>
            <a:endParaRPr lang="en-US" dirty="0"/>
          </a:p>
        </p:txBody>
      </p:sp>
      <p:sp>
        <p:nvSpPr>
          <p:cNvPr id="31" name="Footer Placeholder 4">
            <a:extLst>
              <a:ext uri="{FF2B5EF4-FFF2-40B4-BE49-F238E27FC236}">
                <a16:creationId xmlns:a16="http://schemas.microsoft.com/office/drawing/2014/main" id="{E6470652-1D1F-4439-84CB-D5F3D2F631B1}"/>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452261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b="1" dirty="0">
                <a:latin typeface="+mj-ea"/>
              </a:rPr>
              <a:t>XGBoost</a:t>
            </a:r>
            <a:r>
              <a:rPr lang="en-US" altLang="zh-TW" dirty="0"/>
              <a:t> </a:t>
            </a:r>
            <a:r>
              <a:rPr lang="zh-TW" altLang="en-US" dirty="0"/>
              <a:t>  </a:t>
            </a:r>
            <a:r>
              <a:rPr lang="en-US" altLang="zh-TW" b="1" dirty="0">
                <a:latin typeface="+mj-ea"/>
              </a:rPr>
              <a:t>vs</a:t>
            </a:r>
            <a:r>
              <a:rPr lang="en-US" altLang="zh-TW" dirty="0"/>
              <a:t>   </a:t>
            </a:r>
            <a:r>
              <a:rPr lang="en-US" altLang="zh-TW" b="1" dirty="0">
                <a:latin typeface="+mj-ea"/>
              </a:rPr>
              <a:t>GBDT</a:t>
            </a:r>
            <a:endParaRPr lang="en-US" b="1" dirty="0">
              <a:latin typeface="+mj-ea"/>
            </a:endParaRPr>
          </a:p>
        </p:txBody>
      </p:sp>
      <p:graphicFrame>
        <p:nvGraphicFramePr>
          <p:cNvPr id="7" name="Table Placeholder 6"/>
          <p:cNvGraphicFramePr>
            <a:graphicFrameLocks noGrp="1"/>
          </p:cNvGraphicFramePr>
          <p:nvPr>
            <p:ph type="tbl" sz="quarter" idx="13"/>
            <p:extLst/>
          </p:nvPr>
        </p:nvGraphicFramePr>
        <p:xfrm>
          <a:off x="985520" y="1623060"/>
          <a:ext cx="10033000" cy="2836542"/>
        </p:xfrm>
        <a:graphic>
          <a:graphicData uri="http://schemas.openxmlformats.org/drawingml/2006/table">
            <a:tbl>
              <a:tblPr firstRow="1" bandRow="1">
                <a:tableStyleId>{5C22544A-7EE6-4342-B048-85BDC9FD1C3A}</a:tableStyleId>
              </a:tblPr>
              <a:tblGrid>
                <a:gridCol w="5019040">
                  <a:extLst>
                    <a:ext uri="{9D8B030D-6E8A-4147-A177-3AD203B41FA5}">
                      <a16:colId xmlns:a16="http://schemas.microsoft.com/office/drawing/2014/main" val="20001"/>
                    </a:ext>
                  </a:extLst>
                </a:gridCol>
                <a:gridCol w="5013960">
                  <a:extLst>
                    <a:ext uri="{9D8B030D-6E8A-4147-A177-3AD203B41FA5}">
                      <a16:colId xmlns:a16="http://schemas.microsoft.com/office/drawing/2014/main" val="20002"/>
                    </a:ext>
                  </a:extLst>
                </a:gridCol>
              </a:tblGrid>
              <a:tr h="571962">
                <a:tc>
                  <a:txBody>
                    <a:bodyPr/>
                    <a:lstStyle/>
                    <a:p>
                      <a:pPr algn="ctr"/>
                      <a:r>
                        <a:rPr lang="en-US" altLang="zh-TW" sz="2800" dirty="0"/>
                        <a:t>XGBOOST</a:t>
                      </a:r>
                      <a:endParaRPr lang="zh-TW" altLang="en-US" sz="2800" dirty="0"/>
                    </a:p>
                  </a:txBody>
                  <a:tcPr/>
                </a:tc>
                <a:tc>
                  <a:txBody>
                    <a:bodyPr/>
                    <a:lstStyle/>
                    <a:p>
                      <a:pPr algn="ctr"/>
                      <a:r>
                        <a:rPr lang="en-US" altLang="zh-TW" sz="2800" dirty="0"/>
                        <a:t>GBDT</a:t>
                      </a:r>
                      <a:endParaRPr lang="zh-TW" altLang="en-US" sz="2800" dirty="0"/>
                    </a:p>
                  </a:txBody>
                  <a:tcPr>
                    <a:solidFill>
                      <a:schemeClr val="accent4"/>
                    </a:solidFill>
                  </a:tcPr>
                </a:tc>
                <a:extLst>
                  <a:ext uri="{0D108BD9-81ED-4DB2-BD59-A6C34878D82A}">
                    <a16:rowId xmlns:a16="http://schemas.microsoft.com/office/drawing/2014/main" val="10000"/>
                  </a:ext>
                </a:extLst>
              </a:tr>
              <a:tr h="377430">
                <a:tc>
                  <a:txBody>
                    <a:bodyPr/>
                    <a:lstStyle/>
                    <a:p>
                      <a:pPr algn="ctr"/>
                      <a:r>
                        <a:rPr lang="en-US" altLang="zh-TW" b="1" dirty="0"/>
                        <a:t>CART</a:t>
                      </a:r>
                      <a:r>
                        <a:rPr lang="zh-TW" altLang="en-US" b="1" dirty="0">
                          <a:latin typeface="新細明體" panose="02020500000000000000" pitchFamily="18" charset="-120"/>
                          <a:ea typeface="+mn-ea"/>
                        </a:rPr>
                        <a:t>、線性分類器</a:t>
                      </a:r>
                      <a:endParaRPr lang="zh-TW" altLang="en-US" b="1" dirty="0"/>
                    </a:p>
                  </a:txBody>
                  <a:tcPr/>
                </a:tc>
                <a:tc>
                  <a:txBody>
                    <a:bodyPr/>
                    <a:lstStyle/>
                    <a:p>
                      <a:pPr algn="ctr"/>
                      <a:r>
                        <a:rPr lang="en-US" altLang="zh-TW" b="1" dirty="0"/>
                        <a:t>CART(</a:t>
                      </a:r>
                      <a:r>
                        <a:rPr lang="en-US" altLang="zh-TW" b="1"/>
                        <a:t>gbtree)</a:t>
                      </a:r>
                      <a:endParaRPr lang="zh-TW" altLang="en-US" b="1" dirty="0"/>
                    </a:p>
                  </a:txBody>
                  <a:tcPr/>
                </a:tc>
                <a:extLst>
                  <a:ext uri="{0D108BD9-81ED-4DB2-BD59-A6C34878D82A}">
                    <a16:rowId xmlns:a16="http://schemas.microsoft.com/office/drawing/2014/main" val="10001"/>
                  </a:ext>
                </a:extLst>
              </a:tr>
              <a:tr h="377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一階</a:t>
                      </a:r>
                      <a:r>
                        <a:rPr lang="zh-TW" altLang="en-US" b="1" dirty="0">
                          <a:latin typeface="新細明體" panose="02020500000000000000" pitchFamily="18" charset="-120"/>
                          <a:ea typeface="+mn-ea"/>
                        </a:rPr>
                        <a:t>、二階函數</a:t>
                      </a:r>
                      <a:endParaRPr lang="zh-TW" altLang="en-US"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一階函數</a:t>
                      </a:r>
                    </a:p>
                  </a:txBody>
                  <a:tcPr/>
                </a:tc>
                <a:extLst>
                  <a:ext uri="{0D108BD9-81ED-4DB2-BD59-A6C34878D82A}">
                    <a16:rowId xmlns:a16="http://schemas.microsoft.com/office/drawing/2014/main" val="10002"/>
                  </a:ext>
                </a:extLst>
              </a:tr>
              <a:tr h="377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正規化項</a:t>
                      </a:r>
                    </a:p>
                  </a:txBody>
                  <a:tcPr/>
                </a:tc>
                <a:tc>
                  <a:txBody>
                    <a:bodyPr/>
                    <a:lstStyle/>
                    <a:p>
                      <a:pPr algn="ctr"/>
                      <a:endParaRPr lang="zh-TW" altLang="en-US" b="1" dirty="0"/>
                    </a:p>
                  </a:txBody>
                  <a:tcPr/>
                </a:tc>
                <a:extLst>
                  <a:ext uri="{0D108BD9-81ED-4DB2-BD59-A6C34878D82A}">
                    <a16:rowId xmlns:a16="http://schemas.microsoft.com/office/drawing/2014/main" val="10003"/>
                  </a:ext>
                </a:extLst>
              </a:tr>
              <a:tr h="377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1" dirty="0"/>
                        <a:t>特徵抽樣</a:t>
                      </a:r>
                      <a:r>
                        <a:rPr lang="en-US" altLang="zh-TW" b="1" dirty="0"/>
                        <a:t>(column</a:t>
                      </a:r>
                      <a:r>
                        <a:rPr lang="en-US" altLang="zh-TW" b="1" baseline="0" dirty="0"/>
                        <a:t> subsampling</a:t>
                      </a:r>
                      <a:r>
                        <a:rPr lang="en-US" altLang="zh-TW" b="1" dirty="0"/>
                        <a:t>)</a:t>
                      </a:r>
                      <a:endParaRPr lang="zh-TW" altLang="en-US" b="1" dirty="0"/>
                    </a:p>
                  </a:txBody>
                  <a:tcPr/>
                </a:tc>
                <a:tc>
                  <a:txBody>
                    <a:bodyPr/>
                    <a:lstStyle/>
                    <a:p>
                      <a:pPr algn="ctr"/>
                      <a:endParaRPr lang="zh-TW" altLang="en-US" b="1" dirty="0"/>
                    </a:p>
                  </a:txBody>
                  <a:tcPr/>
                </a:tc>
                <a:extLst>
                  <a:ext uri="{0D108BD9-81ED-4DB2-BD59-A6C34878D82A}">
                    <a16:rowId xmlns:a16="http://schemas.microsoft.com/office/drawing/2014/main" val="10004"/>
                  </a:ext>
                </a:extLst>
              </a:tr>
              <a:tr h="377430">
                <a:tc>
                  <a:txBody>
                    <a:bodyPr/>
                    <a:lstStyle/>
                    <a:p>
                      <a:pPr algn="ctr"/>
                      <a:r>
                        <a:rPr lang="zh-TW" altLang="en-US" b="1" dirty="0"/>
                        <a:t>可以並行計算</a:t>
                      </a:r>
                    </a:p>
                  </a:txBody>
                  <a:tcPr/>
                </a:tc>
                <a:tc>
                  <a:txBody>
                    <a:bodyPr/>
                    <a:lstStyle/>
                    <a:p>
                      <a:pPr algn="ctr"/>
                      <a:r>
                        <a:rPr lang="zh-TW" altLang="en-US" b="1" dirty="0"/>
                        <a:t>無法並行計算</a:t>
                      </a:r>
                    </a:p>
                  </a:txBody>
                  <a:tcPr/>
                </a:tc>
                <a:extLst>
                  <a:ext uri="{0D108BD9-81ED-4DB2-BD59-A6C34878D82A}">
                    <a16:rowId xmlns:a16="http://schemas.microsoft.com/office/drawing/2014/main" val="10007"/>
                  </a:ext>
                </a:extLst>
              </a:tr>
              <a:tr h="377430">
                <a:tc>
                  <a:txBody>
                    <a:bodyPr/>
                    <a:lstStyle/>
                    <a:p>
                      <a:pPr algn="ctr"/>
                      <a:r>
                        <a:rPr lang="zh-TW" altLang="en-US" b="1" dirty="0"/>
                        <a:t>近似樹學習理論</a:t>
                      </a:r>
                    </a:p>
                  </a:txBody>
                  <a:tcPr/>
                </a:tc>
                <a:tc>
                  <a:txBody>
                    <a:bodyPr/>
                    <a:lstStyle/>
                    <a:p>
                      <a:pPr algn="ctr"/>
                      <a:r>
                        <a:rPr lang="zh-TW" altLang="en-US" b="1" dirty="0"/>
                        <a:t>貪心演算法</a:t>
                      </a:r>
                    </a:p>
                  </a:txBody>
                  <a:tcPr/>
                </a:tc>
                <a:extLst>
                  <a:ext uri="{0D108BD9-81ED-4DB2-BD59-A6C34878D82A}">
                    <a16:rowId xmlns:a16="http://schemas.microsoft.com/office/drawing/2014/main" val="10008"/>
                  </a:ext>
                </a:extLst>
              </a:tr>
            </a:tbl>
          </a:graphicData>
        </a:graphic>
      </p:graphicFrame>
      <p:pic>
        <p:nvPicPr>
          <p:cNvPr id="8" name="圖片 7">
            <a:extLst>
              <a:ext uri="{FF2B5EF4-FFF2-40B4-BE49-F238E27FC236}">
                <a16:creationId xmlns:a16="http://schemas.microsoft.com/office/drawing/2014/main" id="{5C6D1733-D0FA-4D6B-A07E-4909997CE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 y="1488148"/>
            <a:ext cx="1000695" cy="1000695"/>
          </a:xfrm>
          <a:prstGeom prst="ellipse">
            <a:avLst/>
          </a:prstGeom>
          <a:ln w="76200" cap="rnd">
            <a:solidFill>
              <a:srgbClr val="C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投影片編號版面配置區 4">
            <a:extLst>
              <a:ext uri="{FF2B5EF4-FFF2-40B4-BE49-F238E27FC236}">
                <a16:creationId xmlns:a16="http://schemas.microsoft.com/office/drawing/2014/main" id="{CBC76B39-54BE-467C-AA54-0D37DFC747C7}"/>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39</a:t>
            </a:fld>
            <a:endParaRPr lang="en-US" dirty="0"/>
          </a:p>
        </p:txBody>
      </p:sp>
      <p:sp>
        <p:nvSpPr>
          <p:cNvPr id="6" name="Footer Placeholder 4">
            <a:extLst>
              <a:ext uri="{FF2B5EF4-FFF2-40B4-BE49-F238E27FC236}">
                <a16:creationId xmlns:a16="http://schemas.microsoft.com/office/drawing/2014/main" id="{B41A6EC0-E74C-4B2E-BFBE-071E4AEFB488}"/>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49101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532467C-61A3-4330-A0C1-4FB4FD2E65C7}"/>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成員介紹</a:t>
            </a:r>
            <a:endParaRPr lang="en-US" b="1" dirty="0">
              <a:latin typeface="微軟正黑體" panose="020B0604030504040204" pitchFamily="34" charset="-120"/>
              <a:ea typeface="微軟正黑體" panose="020B0604030504040204" pitchFamily="34" charset="-120"/>
            </a:endParaRPr>
          </a:p>
        </p:txBody>
      </p:sp>
      <p:sp>
        <p:nvSpPr>
          <p:cNvPr id="11" name="Footer Placeholder 4">
            <a:extLst>
              <a:ext uri="{FF2B5EF4-FFF2-40B4-BE49-F238E27FC236}">
                <a16:creationId xmlns:a16="http://schemas.microsoft.com/office/drawing/2014/main" id="{5FB4A7D9-2C1D-44E7-B0CC-5995733E3E19}"/>
              </a:ext>
            </a:extLst>
          </p:cNvPr>
          <p:cNvSpPr>
            <a:spLocks noGrp="1"/>
          </p:cNvSpPr>
          <p:nvPr>
            <p:ph type="ftr" sz="quarter" idx="11"/>
          </p:nvPr>
        </p:nvSpPr>
        <p:spPr>
          <a:xfrm>
            <a:off x="4038600" y="6466112"/>
            <a:ext cx="4114800" cy="281437"/>
          </a:xfrm>
        </p:spPr>
        <p:txBody>
          <a:bodyPr/>
          <a:lstStyle/>
          <a:p>
            <a:r>
              <a:rPr lang="zh-TW" altLang="en-US" dirty="0"/>
              <a:t>買點小幫手</a:t>
            </a:r>
            <a:endParaRPr lang="en-US" dirty="0"/>
          </a:p>
        </p:txBody>
      </p:sp>
      <p:pic>
        <p:nvPicPr>
          <p:cNvPr id="6" name="內容版面配置區 5">
            <a:extLst>
              <a:ext uri="{FF2B5EF4-FFF2-40B4-BE49-F238E27FC236}">
                <a16:creationId xmlns:a16="http://schemas.microsoft.com/office/drawing/2014/main" id="{26CA0227-6C20-4A0D-A41D-E22CEC59FD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0230" y="1505985"/>
            <a:ext cx="4554530" cy="4559300"/>
          </a:xfrm>
        </p:spPr>
      </p:pic>
      <p:pic>
        <p:nvPicPr>
          <p:cNvPr id="8" name="圖片 7">
            <a:extLst>
              <a:ext uri="{FF2B5EF4-FFF2-40B4-BE49-F238E27FC236}">
                <a16:creationId xmlns:a16="http://schemas.microsoft.com/office/drawing/2014/main" id="{AD0D2CA7-128C-42BA-A905-EFFBF317E2B7}"/>
              </a:ext>
            </a:extLst>
          </p:cNvPr>
          <p:cNvPicPr>
            <a:picLocks noChangeAspect="1"/>
          </p:cNvPicPr>
          <p:nvPr/>
        </p:nvPicPr>
        <p:blipFill>
          <a:blip r:embed="rId3"/>
          <a:stretch>
            <a:fillRect/>
          </a:stretch>
        </p:blipFill>
        <p:spPr>
          <a:xfrm>
            <a:off x="5481219" y="1430338"/>
            <a:ext cx="2063532" cy="1084007"/>
          </a:xfrm>
          <a:prstGeom prst="rect">
            <a:avLst/>
          </a:prstGeom>
        </p:spPr>
      </p:pic>
      <p:pic>
        <p:nvPicPr>
          <p:cNvPr id="12" name="圖片 11">
            <a:extLst>
              <a:ext uri="{FF2B5EF4-FFF2-40B4-BE49-F238E27FC236}">
                <a16:creationId xmlns:a16="http://schemas.microsoft.com/office/drawing/2014/main" id="{EC8EAAFD-697A-4D6E-A2C2-8A8DEB0C7910}"/>
              </a:ext>
            </a:extLst>
          </p:cNvPr>
          <p:cNvPicPr>
            <a:picLocks noChangeAspect="1"/>
          </p:cNvPicPr>
          <p:nvPr/>
        </p:nvPicPr>
        <p:blipFill>
          <a:blip r:embed="rId4"/>
          <a:stretch>
            <a:fillRect/>
          </a:stretch>
        </p:blipFill>
        <p:spPr>
          <a:xfrm>
            <a:off x="7679299" y="1318299"/>
            <a:ext cx="3524250" cy="5429250"/>
          </a:xfrm>
          <a:prstGeom prst="rect">
            <a:avLst/>
          </a:prstGeom>
        </p:spPr>
      </p:pic>
      <p:sp>
        <p:nvSpPr>
          <p:cNvPr id="13" name="投影片編號版面配置區 1">
            <a:extLst>
              <a:ext uri="{FF2B5EF4-FFF2-40B4-BE49-F238E27FC236}">
                <a16:creationId xmlns:a16="http://schemas.microsoft.com/office/drawing/2014/main" id="{44082D8D-C05A-439E-8EEC-EA0DF12B54D8}"/>
              </a:ext>
            </a:extLst>
          </p:cNvPr>
          <p:cNvSpPr>
            <a:spLocks noGrp="1"/>
          </p:cNvSpPr>
          <p:nvPr>
            <p:ph type="sldNum" sz="quarter" idx="12"/>
          </p:nvPr>
        </p:nvSpPr>
        <p:spPr>
          <a:xfrm>
            <a:off x="8610600" y="6424268"/>
            <a:ext cx="2743200" cy="365125"/>
          </a:xfrm>
        </p:spPr>
        <p:txBody>
          <a:bodyPr/>
          <a:lstStyle/>
          <a:p>
            <a:fld id="{6E18DBF4-37B7-4C4F-9728-A1C100B177EE}" type="slidenum">
              <a:rPr lang="en-US" smtClean="0"/>
              <a:pPr/>
              <a:t>4</a:t>
            </a:fld>
            <a:endParaRPr lang="en-US"/>
          </a:p>
        </p:txBody>
      </p:sp>
    </p:spTree>
    <p:extLst>
      <p:ext uri="{BB962C8B-B14F-4D97-AF65-F5344CB8AC3E}">
        <p14:creationId xmlns:p14="http://schemas.microsoft.com/office/powerpoint/2010/main" val="2939597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latin typeface="+mj-ea"/>
              </a:rPr>
              <a:t>XGBoost</a:t>
            </a:r>
            <a:r>
              <a:rPr lang="en-US" altLang="zh-TW" dirty="0"/>
              <a:t> </a:t>
            </a:r>
            <a:r>
              <a:rPr lang="en-US" altLang="zh-TW" b="1" dirty="0">
                <a:latin typeface="+mj-ea"/>
              </a:rPr>
              <a:t>Demo</a:t>
            </a:r>
            <a:endParaRPr lang="zh-TW" altLang="en-US" b="1" dirty="0">
              <a:latin typeface="+mj-ea"/>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334" y="1459833"/>
            <a:ext cx="8525332" cy="4986986"/>
          </a:xfrm>
          <a:prstGeom prst="rect">
            <a:avLst/>
          </a:prstGeom>
        </p:spPr>
      </p:pic>
      <p:sp>
        <p:nvSpPr>
          <p:cNvPr id="4" name="投影片編號版面配置區 4">
            <a:extLst>
              <a:ext uri="{FF2B5EF4-FFF2-40B4-BE49-F238E27FC236}">
                <a16:creationId xmlns:a16="http://schemas.microsoft.com/office/drawing/2014/main" id="{F2A979EE-D754-4F42-AB47-3BECB5D858DD}"/>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40</a:t>
            </a:fld>
            <a:endParaRPr lang="en-US" dirty="0"/>
          </a:p>
        </p:txBody>
      </p:sp>
      <p:sp>
        <p:nvSpPr>
          <p:cNvPr id="5" name="Footer Placeholder 4">
            <a:extLst>
              <a:ext uri="{FF2B5EF4-FFF2-40B4-BE49-F238E27FC236}">
                <a16:creationId xmlns:a16="http://schemas.microsoft.com/office/drawing/2014/main" id="{F17A39DD-56C8-452F-AEC5-FAB99A921A0D}"/>
              </a:ext>
            </a:extLst>
          </p:cNvPr>
          <p:cNvSpPr txBox="1">
            <a:spLocks/>
          </p:cNvSpPr>
          <p:nvPr/>
        </p:nvSpPr>
        <p:spPr>
          <a:xfrm>
            <a:off x="4061402"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685922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特徵值分析</a:t>
            </a:r>
            <a:r>
              <a:rPr lang="en-US" altLang="zh-TW"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修正</a:t>
            </a:r>
            <a:r>
              <a:rPr lang="zh-TW" altLang="en-US" dirty="0">
                <a:latin typeface="微軟正黑體" panose="020B0604030504040204" pitchFamily="34" charset="-120"/>
                <a:ea typeface="微軟正黑體" panose="020B0604030504040204" pitchFamily="34" charset="-120"/>
              </a:rPr>
              <a:t>後</a:t>
            </a:r>
            <a:r>
              <a:rPr lang="en-US" altLang="zh-TW" dirty="0">
                <a:latin typeface="微軟正黑體" panose="020B0604030504040204" pitchFamily="34" charset="-120"/>
                <a:ea typeface="微軟正黑體" panose="020B0604030504040204" pitchFamily="34" charset="-120"/>
              </a:rPr>
              <a:t>R</a:t>
            </a:r>
            <a:r>
              <a:rPr lang="zh-TW" altLang="en-US" b="1" dirty="0">
                <a:latin typeface="微軟正黑體" panose="020B0604030504040204" pitchFamily="34" charset="-120"/>
                <a:ea typeface="微軟正黑體" panose="020B0604030504040204" pitchFamily="34" charset="-120"/>
              </a:rPr>
              <a:t>平方</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8DBF4-37B7-4C4F-9728-A1C100B177EE}" type="slidenum">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sp>
        <p:nvSpPr>
          <p:cNvPr id="7" name="矩形 6">
            <a:extLst>
              <a:ext uri="{FF2B5EF4-FFF2-40B4-BE49-F238E27FC236}">
                <a16:creationId xmlns:a16="http://schemas.microsoft.com/office/drawing/2014/main" id="{E7B06ACE-6185-42A4-99FB-2E735F88BA66}"/>
              </a:ext>
            </a:extLst>
          </p:cNvPr>
          <p:cNvSpPr/>
          <p:nvPr/>
        </p:nvSpPr>
        <p:spPr>
          <a:xfrm>
            <a:off x="1842650" y="1357034"/>
            <a:ext cx="8038769" cy="456920"/>
          </a:xfrm>
          <a:prstGeom prst="rect">
            <a:avLst/>
          </a:prstGeom>
        </p:spPr>
        <p:txBody>
          <a:bodyPr wrap="square">
            <a:spAutoFit/>
          </a:bodyPr>
          <a:lstStyle/>
          <a:p>
            <a:pPr marL="285750" lvl="0" indent="-285750">
              <a:lnSpc>
                <a:spcPct val="150000"/>
              </a:lnSpc>
              <a:spcAft>
                <a:spcPts val="800"/>
              </a:spcAft>
              <a:buFont typeface="Wingdings" panose="05000000000000000000" pitchFamily="2" charset="2"/>
              <a:buChar char="§"/>
              <a:defRPr/>
            </a:pPr>
            <a:r>
              <a:rPr lang="zh-TW" altLang="en-US" b="1" dirty="0">
                <a:solidFill>
                  <a:srgbClr val="273339"/>
                </a:solidFill>
                <a:latin typeface="微軟正黑體" panose="020B0604030504040204" pitchFamily="34" charset="-120"/>
                <a:ea typeface="微軟正黑體" panose="020B0604030504040204" pitchFamily="34" charset="-120"/>
                <a:cs typeface="Times New Roman" panose="02020603050405020304" pitchFamily="18" charset="0"/>
              </a:rPr>
              <a:t>若修正</a:t>
            </a:r>
            <a:r>
              <a:rPr kumimoji="0" lang="zh-TW" alt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後的</a:t>
            </a:r>
            <a:r>
              <a:rPr kumimoji="0" 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R</a:t>
            </a:r>
            <a:r>
              <a:rPr kumimoji="0" lang="zh-TW" alt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平方，越接近</a:t>
            </a:r>
            <a:r>
              <a:rPr kumimoji="0" 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1</a:t>
            </a:r>
            <a:r>
              <a:rPr kumimoji="0" lang="zh-TW" alt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，台積電股價與這些股價波動程度相關性越高</a:t>
            </a:r>
            <a:endParaRPr kumimoji="0" lang="en-US" sz="1800" b="1" i="0" u="none" strike="noStrike" kern="1200" cap="none" spc="0" normalizeH="0" baseline="0" noProof="0" dirty="0">
              <a:ln>
                <a:noFill/>
              </a:ln>
              <a:solidFill>
                <a:srgbClr val="273339"/>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12" name="圖片 11">
            <a:extLst>
              <a:ext uri="{FF2B5EF4-FFF2-40B4-BE49-F238E27FC236}">
                <a16:creationId xmlns:a16="http://schemas.microsoft.com/office/drawing/2014/main" id="{3321081C-FF2A-45BF-8EB5-D3FBB2FC2B5B}"/>
              </a:ext>
            </a:extLst>
          </p:cNvPr>
          <p:cNvPicPr/>
          <p:nvPr/>
        </p:nvPicPr>
        <p:blipFill>
          <a:blip r:embed="rId3"/>
          <a:stretch>
            <a:fillRect/>
          </a:stretch>
        </p:blipFill>
        <p:spPr>
          <a:xfrm>
            <a:off x="2438399" y="2061029"/>
            <a:ext cx="6676571" cy="4192263"/>
          </a:xfrm>
          <a:prstGeom prst="rect">
            <a:avLst/>
          </a:prstGeom>
        </p:spPr>
      </p:pic>
      <p:pic>
        <p:nvPicPr>
          <p:cNvPr id="10" name="圖片 9">
            <a:extLst>
              <a:ext uri="{FF2B5EF4-FFF2-40B4-BE49-F238E27FC236}">
                <a16:creationId xmlns:a16="http://schemas.microsoft.com/office/drawing/2014/main" id="{DA9D1823-17B1-4308-8A59-F52E8E9FB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727" y="5321656"/>
            <a:ext cx="1875746" cy="39937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F6B16758-78C9-43C7-A441-87D4715962C5}"/>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013246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特徵值分析</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先行指標</a:t>
            </a:r>
            <a:r>
              <a:rPr lang="en-US" altLang="zh-TW" b="1" dirty="0">
                <a:latin typeface="微軟正黑體" panose="020B0604030504040204" pitchFamily="34" charset="-120"/>
                <a:ea typeface="微軟正黑體" panose="020B0604030504040204" pitchFamily="34" charset="-120"/>
              </a:rPr>
              <a:t>)</a:t>
            </a:r>
            <a:endParaRPr lang="en-US" b="1" dirty="0">
              <a:latin typeface="微軟正黑體" panose="020B0604030504040204" pitchFamily="34" charset="-120"/>
              <a:ea typeface="微軟正黑體" panose="020B0604030504040204" pitchFamily="34" charset="-12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8DBF4-37B7-4C4F-9728-A1C100B177EE}" type="slidenum">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pic>
        <p:nvPicPr>
          <p:cNvPr id="10" name="圖片 9">
            <a:extLst>
              <a:ext uri="{FF2B5EF4-FFF2-40B4-BE49-F238E27FC236}">
                <a16:creationId xmlns:a16="http://schemas.microsoft.com/office/drawing/2014/main" id="{465D8720-9241-4877-89C4-ED0A9CDEFDB7}"/>
              </a:ext>
            </a:extLst>
          </p:cNvPr>
          <p:cNvPicPr/>
          <p:nvPr/>
        </p:nvPicPr>
        <p:blipFill>
          <a:blip r:embed="rId3"/>
          <a:stretch>
            <a:fillRect/>
          </a:stretch>
        </p:blipFill>
        <p:spPr>
          <a:xfrm>
            <a:off x="6216445" y="1415844"/>
            <a:ext cx="5476499" cy="2490839"/>
          </a:xfrm>
          <a:prstGeom prst="rect">
            <a:avLst/>
          </a:prstGeom>
        </p:spPr>
      </p:pic>
      <p:pic>
        <p:nvPicPr>
          <p:cNvPr id="14" name="圖片 13">
            <a:extLst>
              <a:ext uri="{FF2B5EF4-FFF2-40B4-BE49-F238E27FC236}">
                <a16:creationId xmlns:a16="http://schemas.microsoft.com/office/drawing/2014/main" id="{9985ACC8-A337-48B8-8426-D8E4F13C735E}"/>
              </a:ext>
            </a:extLst>
          </p:cNvPr>
          <p:cNvPicPr/>
          <p:nvPr/>
        </p:nvPicPr>
        <p:blipFill>
          <a:blip r:embed="rId4"/>
          <a:stretch>
            <a:fillRect/>
          </a:stretch>
        </p:blipFill>
        <p:spPr>
          <a:xfrm>
            <a:off x="449140" y="1415844"/>
            <a:ext cx="5332454" cy="2490839"/>
          </a:xfrm>
          <a:prstGeom prst="rect">
            <a:avLst/>
          </a:prstGeom>
        </p:spPr>
      </p:pic>
      <p:pic>
        <p:nvPicPr>
          <p:cNvPr id="9" name="圖片 8">
            <a:extLst>
              <a:ext uri="{FF2B5EF4-FFF2-40B4-BE49-F238E27FC236}">
                <a16:creationId xmlns:a16="http://schemas.microsoft.com/office/drawing/2014/main" id="{015B0617-0D35-43F7-9AAC-53E3D089CBE9}"/>
              </a:ext>
            </a:extLst>
          </p:cNvPr>
          <p:cNvPicPr/>
          <p:nvPr/>
        </p:nvPicPr>
        <p:blipFill>
          <a:blip r:embed="rId5"/>
          <a:stretch>
            <a:fillRect/>
          </a:stretch>
        </p:blipFill>
        <p:spPr>
          <a:xfrm>
            <a:off x="449139" y="4092678"/>
            <a:ext cx="5332454" cy="2397284"/>
          </a:xfrm>
          <a:prstGeom prst="rect">
            <a:avLst/>
          </a:prstGeom>
        </p:spPr>
      </p:pic>
      <p:pic>
        <p:nvPicPr>
          <p:cNvPr id="11" name="圖片 10">
            <a:extLst>
              <a:ext uri="{FF2B5EF4-FFF2-40B4-BE49-F238E27FC236}">
                <a16:creationId xmlns:a16="http://schemas.microsoft.com/office/drawing/2014/main" id="{A42E2C7D-B924-478A-8F3E-6718EA07C6E3}"/>
              </a:ext>
            </a:extLst>
          </p:cNvPr>
          <p:cNvPicPr/>
          <p:nvPr/>
        </p:nvPicPr>
        <p:blipFill>
          <a:blip r:embed="rId6"/>
          <a:stretch>
            <a:fillRect/>
          </a:stretch>
        </p:blipFill>
        <p:spPr>
          <a:xfrm>
            <a:off x="6231194" y="4092678"/>
            <a:ext cx="5478206" cy="2397284"/>
          </a:xfrm>
          <a:prstGeom prst="rect">
            <a:avLst/>
          </a:prstGeom>
        </p:spPr>
      </p:pic>
      <p:pic>
        <p:nvPicPr>
          <p:cNvPr id="12" name="圖片 11">
            <a:extLst>
              <a:ext uri="{FF2B5EF4-FFF2-40B4-BE49-F238E27FC236}">
                <a16:creationId xmlns:a16="http://schemas.microsoft.com/office/drawing/2014/main" id="{AAE14DD7-1F0A-47A1-A3B8-E62EE2E8C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006" y="3199002"/>
            <a:ext cx="1879738" cy="402329"/>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883960EB-9F65-4641-ABBC-C4F7FEF84C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1878" y="5788007"/>
            <a:ext cx="1879146" cy="399370"/>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7FD514BC-5135-4C6B-B8B1-77AE62D059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598" y="5809154"/>
            <a:ext cx="1879146" cy="399371"/>
          </a:xfrm>
          <a:prstGeom prst="rect">
            <a:avLst/>
          </a:prstGeom>
          <a:noFill/>
          <a:extLst>
            <a:ext uri="{909E8E84-426E-40DD-AFC4-6F175D3DCCD1}">
              <a14:hiddenFill xmlns:a14="http://schemas.microsoft.com/office/drawing/2010/main">
                <a:solidFill>
                  <a:srgbClr val="FFFFFF"/>
                </a:solidFill>
              </a14:hiddenFill>
            </a:ext>
          </a:extLst>
        </p:spPr>
      </p:pic>
      <p:pic>
        <p:nvPicPr>
          <p:cNvPr id="17" name="圖片 16">
            <a:extLst>
              <a:ext uri="{FF2B5EF4-FFF2-40B4-BE49-F238E27FC236}">
                <a16:creationId xmlns:a16="http://schemas.microsoft.com/office/drawing/2014/main" id="{2648BF36-18D2-4FEB-9DF6-BF1A6A5941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1878" y="3199002"/>
            <a:ext cx="1879146" cy="399371"/>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4">
            <a:extLst>
              <a:ext uri="{FF2B5EF4-FFF2-40B4-BE49-F238E27FC236}">
                <a16:creationId xmlns:a16="http://schemas.microsoft.com/office/drawing/2014/main" id="{C5726C81-71A1-42C7-AFB1-31DA36DB37BF}"/>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2825174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特徵值分析</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關鍵字</a:t>
            </a:r>
            <a:r>
              <a:rPr lang="en-US" altLang="zh-TW" b="1" dirty="0">
                <a:latin typeface="微軟正黑體" panose="020B0604030504040204" pitchFamily="34" charset="-120"/>
                <a:ea typeface="微軟正黑體" panose="020B0604030504040204" pitchFamily="34" charset="-120"/>
              </a:rPr>
              <a:t>)</a:t>
            </a:r>
            <a:endParaRPr lang="en-US" b="1" dirty="0">
              <a:latin typeface="微軟正黑體" panose="020B0604030504040204" pitchFamily="34" charset="-120"/>
              <a:ea typeface="微軟正黑體" panose="020B0604030504040204" pitchFamily="34" charset="-12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8DBF4-37B7-4C4F-9728-A1C100B177EE}" type="slidenum">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67B66350-10B8-4C17-953B-29A62FFABF11}"/>
              </a:ext>
            </a:extLst>
          </p:cNvPr>
          <p:cNvSpPr/>
          <p:nvPr/>
        </p:nvSpPr>
        <p:spPr>
          <a:xfrm>
            <a:off x="363329" y="1526650"/>
            <a:ext cx="10681031" cy="369588"/>
          </a:xfrm>
          <a:prstGeom prst="rect">
            <a:avLst/>
          </a:prstGeom>
        </p:spPr>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
              <a:tabLst/>
              <a:defRPr/>
            </a:pPr>
            <a:r>
              <a:rPr kumimoji="0" lang="zh-TW" altLang="en-US" sz="1800" b="1" i="0" u="none" strike="noStrike" kern="1200" cap="none" spc="0" normalizeH="0" baseline="0" noProof="0" dirty="0">
                <a:ln>
                  <a:noFill/>
                </a:ln>
                <a:solidFill>
                  <a:srgbClr val="273339"/>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看看出現該特徵值時，股價的漲跌比例概況，在這邊舉出</a:t>
            </a:r>
            <a:r>
              <a:rPr kumimoji="0" lang="en-US" sz="1800" b="1" i="0" u="none" strike="noStrike" kern="1200" cap="none" spc="0" normalizeH="0" baseline="0" noProof="0" dirty="0">
                <a:ln>
                  <a:noFill/>
                </a:ln>
                <a:solidFill>
                  <a:srgbClr val="273339"/>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3</a:t>
            </a:r>
            <a:r>
              <a:rPr kumimoji="0" lang="zh-TW" altLang="en-US" sz="1800" b="1" i="0" u="none" strike="noStrike" kern="1200" cap="none" spc="0" normalizeH="0" baseline="0" noProof="0" dirty="0">
                <a:ln>
                  <a:noFill/>
                </a:ln>
                <a:solidFill>
                  <a:srgbClr val="273339"/>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個特徵值</a:t>
            </a:r>
            <a:endParaRPr kumimoji="0" lang="en-US" sz="1800" b="1" i="0" u="none" strike="noStrike" kern="1200" cap="none" spc="0" normalizeH="0" baseline="0" noProof="0" dirty="0">
              <a:ln>
                <a:noFill/>
              </a:ln>
              <a:solidFill>
                <a:srgbClr val="273339"/>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aphicFrame>
        <p:nvGraphicFramePr>
          <p:cNvPr id="11" name="圖表 10">
            <a:extLst>
              <a:ext uri="{FF2B5EF4-FFF2-40B4-BE49-F238E27FC236}">
                <a16:creationId xmlns:a16="http://schemas.microsoft.com/office/drawing/2014/main" id="{E00180B9-D8BD-4F84-8B77-1855EB253F3D}"/>
              </a:ext>
            </a:extLst>
          </p:cNvPr>
          <p:cNvGraphicFramePr/>
          <p:nvPr>
            <p:extLst/>
          </p:nvPr>
        </p:nvGraphicFramePr>
        <p:xfrm>
          <a:off x="236992" y="2147679"/>
          <a:ext cx="3683001" cy="27870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圖表 11">
            <a:extLst>
              <a:ext uri="{FF2B5EF4-FFF2-40B4-BE49-F238E27FC236}">
                <a16:creationId xmlns:a16="http://schemas.microsoft.com/office/drawing/2014/main" id="{8E52FCA7-75E5-4275-9931-D426D1300F9E}"/>
              </a:ext>
            </a:extLst>
          </p:cNvPr>
          <p:cNvGraphicFramePr/>
          <p:nvPr>
            <p:extLst/>
          </p:nvPr>
        </p:nvGraphicFramePr>
        <p:xfrm>
          <a:off x="4186471" y="2139728"/>
          <a:ext cx="3819058" cy="27949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圖表 12">
            <a:extLst>
              <a:ext uri="{FF2B5EF4-FFF2-40B4-BE49-F238E27FC236}">
                <a16:creationId xmlns:a16="http://schemas.microsoft.com/office/drawing/2014/main" id="{AFC7D9BF-C487-42AE-BD29-C3D6E45A303C}"/>
              </a:ext>
            </a:extLst>
          </p:cNvPr>
          <p:cNvGraphicFramePr/>
          <p:nvPr>
            <p:extLst/>
          </p:nvPr>
        </p:nvGraphicFramePr>
        <p:xfrm>
          <a:off x="8135951" y="2155631"/>
          <a:ext cx="3819057" cy="2787024"/>
        </p:xfrm>
        <a:graphic>
          <a:graphicData uri="http://schemas.openxmlformats.org/drawingml/2006/chart">
            <c:chart xmlns:c="http://schemas.openxmlformats.org/drawingml/2006/chart" xmlns:r="http://schemas.openxmlformats.org/officeDocument/2006/relationships" r:id="rId5"/>
          </a:graphicData>
        </a:graphic>
      </p:graphicFrame>
      <p:sp>
        <p:nvSpPr>
          <p:cNvPr id="10" name="Footer Placeholder 4">
            <a:extLst>
              <a:ext uri="{FF2B5EF4-FFF2-40B4-BE49-F238E27FC236}">
                <a16:creationId xmlns:a16="http://schemas.microsoft.com/office/drawing/2014/main" id="{FC042CDF-3C3E-4FC0-A117-76740CC8AA6B}"/>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買點小幫手</a:t>
            </a:r>
            <a:endParaRPr lang="en-US" dirty="0"/>
          </a:p>
        </p:txBody>
      </p:sp>
    </p:spTree>
    <p:extLst>
      <p:ext uri="{BB962C8B-B14F-4D97-AF65-F5344CB8AC3E}">
        <p14:creationId xmlns:p14="http://schemas.microsoft.com/office/powerpoint/2010/main" val="3844036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19D45A-1378-4E10-83A3-9A863D6B9DB1}"/>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勝率成果分析</a:t>
            </a:r>
            <a:r>
              <a:rPr lang="en-US" altLang="zh-TW" b="1" dirty="0">
                <a:latin typeface="微軟正黑體" panose="020B0604030504040204" pitchFamily="34" charset="-120"/>
                <a:ea typeface="微軟正黑體" panose="020B0604030504040204" pitchFamily="34" charset="-120"/>
              </a:rPr>
              <a:t>(Part1)</a:t>
            </a:r>
            <a:endParaRPr 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D061CDE4-8A3A-4D62-BCF3-1171B9E62496}"/>
              </a:ext>
            </a:extLst>
          </p:cNvPr>
          <p:cNvSpPr>
            <a:spLocks noGrp="1"/>
          </p:cNvSpPr>
          <p:nvPr>
            <p:ph type="sldNum" sz="quarter" idx="12"/>
          </p:nvPr>
        </p:nvSpPr>
        <p:spPr/>
        <p:txBody>
          <a:bodyPr/>
          <a:lstStyle/>
          <a:p>
            <a:fld id="{6E18DBF4-37B7-4C4F-9728-A1C100B177EE}" type="slidenum">
              <a:rPr lang="en-US" smtClean="0"/>
              <a:pPr/>
              <a:t>44</a:t>
            </a:fld>
            <a:endParaRPr lang="en-US"/>
          </a:p>
        </p:txBody>
      </p:sp>
      <p:sp>
        <p:nvSpPr>
          <p:cNvPr id="7" name="文字版面配置區 6">
            <a:extLst>
              <a:ext uri="{FF2B5EF4-FFF2-40B4-BE49-F238E27FC236}">
                <a16:creationId xmlns:a16="http://schemas.microsoft.com/office/drawing/2014/main" id="{935E1F26-171F-4890-9B47-36DC25549C7D}"/>
              </a:ext>
            </a:extLst>
          </p:cNvPr>
          <p:cNvSpPr>
            <a:spLocks noGrp="1"/>
          </p:cNvSpPr>
          <p:nvPr>
            <p:ph type="body" sz="quarter" idx="39"/>
          </p:nvPr>
        </p:nvSpPr>
        <p:spPr>
          <a:xfrm>
            <a:off x="482597" y="5310645"/>
            <a:ext cx="8868758" cy="774290"/>
          </a:xfrm>
        </p:spPr>
        <p:txBody>
          <a:bodyPr/>
          <a:lstStyle/>
          <a:p>
            <a:pPr marL="0" indent="0">
              <a:buNone/>
            </a:pPr>
            <a:r>
              <a:rPr lang="en-US" altLang="zh-TW" b="1" dirty="0">
                <a:solidFill>
                  <a:schemeClr val="tx1"/>
                </a:solidFill>
              </a:rPr>
              <a:t>2017-2018</a:t>
            </a:r>
            <a:r>
              <a:rPr lang="zh-TW" altLang="en-US" b="1" dirty="0">
                <a:solidFill>
                  <a:schemeClr val="tx1"/>
                </a:solidFill>
              </a:rPr>
              <a:t>之間，台積電股價走勢向上</a:t>
            </a:r>
            <a:endParaRPr lang="en-US" altLang="zh-TW" b="1" dirty="0">
              <a:solidFill>
                <a:schemeClr val="tx1"/>
              </a:solidFill>
            </a:endParaRPr>
          </a:p>
          <a:p>
            <a:pPr marL="0" indent="0">
              <a:buNone/>
            </a:pPr>
            <a:r>
              <a:rPr lang="zh-TW" altLang="en-US" b="1" dirty="0">
                <a:solidFill>
                  <a:srgbClr val="0070C0"/>
                </a:solidFill>
              </a:rPr>
              <a:t>最低點為</a:t>
            </a:r>
            <a:r>
              <a:rPr lang="en-US" altLang="zh-TW" b="1" dirty="0">
                <a:solidFill>
                  <a:srgbClr val="0070C0"/>
                </a:solidFill>
              </a:rPr>
              <a:t>179.5       </a:t>
            </a:r>
            <a:r>
              <a:rPr lang="zh-TW" altLang="en-US" b="1" dirty="0">
                <a:solidFill>
                  <a:srgbClr val="FF0000"/>
                </a:solidFill>
              </a:rPr>
              <a:t>最高點為</a:t>
            </a:r>
            <a:r>
              <a:rPr lang="en-US" altLang="zh-TW" b="1" dirty="0">
                <a:solidFill>
                  <a:srgbClr val="FF0000"/>
                </a:solidFill>
              </a:rPr>
              <a:t>266</a:t>
            </a:r>
            <a:endParaRPr lang="en-US" b="1" dirty="0">
              <a:solidFill>
                <a:srgbClr val="FF0000"/>
              </a:solidFill>
            </a:endParaRPr>
          </a:p>
          <a:p>
            <a:pPr marL="0" indent="0">
              <a:buNone/>
            </a:pPr>
            <a:endParaRPr lang="en-US" altLang="zh-TW" b="1" dirty="0">
              <a:solidFill>
                <a:srgbClr val="0070C0"/>
              </a:solidFill>
            </a:endParaRPr>
          </a:p>
          <a:p>
            <a:pPr marL="0" indent="0">
              <a:buNone/>
            </a:pPr>
            <a:endParaRPr lang="en-US" dirty="0"/>
          </a:p>
        </p:txBody>
      </p:sp>
      <p:graphicFrame>
        <p:nvGraphicFramePr>
          <p:cNvPr id="12" name="圖表版面配置區 11">
            <a:extLst>
              <a:ext uri="{FF2B5EF4-FFF2-40B4-BE49-F238E27FC236}">
                <a16:creationId xmlns:a16="http://schemas.microsoft.com/office/drawing/2014/main" id="{8DC53D1A-6B58-4D28-B3BE-804BED62C1EE}"/>
              </a:ext>
            </a:extLst>
          </p:cNvPr>
          <p:cNvGraphicFramePr>
            <a:graphicFrameLocks noGrp="1"/>
          </p:cNvGraphicFramePr>
          <p:nvPr>
            <p:ph type="chart" sz="quarter" idx="44"/>
            <p:extLst>
              <p:ext uri="{D42A27DB-BD31-4B8C-83A1-F6EECF244321}">
                <p14:modId xmlns:p14="http://schemas.microsoft.com/office/powerpoint/2010/main" val="535191210"/>
              </p:ext>
            </p:extLst>
          </p:nvPr>
        </p:nvGraphicFramePr>
        <p:xfrm>
          <a:off x="482597" y="1385608"/>
          <a:ext cx="6201195" cy="3465611"/>
        </p:xfrm>
        <a:graphic>
          <a:graphicData uri="http://schemas.openxmlformats.org/drawingml/2006/chart">
            <c:chart xmlns:c="http://schemas.openxmlformats.org/drawingml/2006/chart" xmlns:r="http://schemas.openxmlformats.org/officeDocument/2006/relationships" r:id="rId2"/>
          </a:graphicData>
        </a:graphic>
      </p:graphicFrame>
      <p:pic>
        <p:nvPicPr>
          <p:cNvPr id="15" name="圖片 14">
            <a:extLst>
              <a:ext uri="{FF2B5EF4-FFF2-40B4-BE49-F238E27FC236}">
                <a16:creationId xmlns:a16="http://schemas.microsoft.com/office/drawing/2014/main" id="{13FF37AD-0B17-41CA-BB6C-A20CD9F939E0}"/>
              </a:ext>
            </a:extLst>
          </p:cNvPr>
          <p:cNvPicPr>
            <a:picLocks noChangeAspect="1"/>
          </p:cNvPicPr>
          <p:nvPr/>
        </p:nvPicPr>
        <p:blipFill>
          <a:blip r:embed="rId3"/>
          <a:stretch>
            <a:fillRect/>
          </a:stretch>
        </p:blipFill>
        <p:spPr>
          <a:xfrm>
            <a:off x="7234631" y="1764043"/>
            <a:ext cx="4045427" cy="3312401"/>
          </a:xfrm>
          <a:prstGeom prst="rect">
            <a:avLst/>
          </a:prstGeom>
        </p:spPr>
      </p:pic>
      <p:sp>
        <p:nvSpPr>
          <p:cNvPr id="10" name="Footer Placeholder 4">
            <a:extLst>
              <a:ext uri="{FF2B5EF4-FFF2-40B4-BE49-F238E27FC236}">
                <a16:creationId xmlns:a16="http://schemas.microsoft.com/office/drawing/2014/main" id="{1BC11D5B-3161-456B-B74A-AA2FCE240B0A}"/>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3087289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7C9D9C-B225-4CB1-BA19-7B1D95835F97}"/>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勝率成果分析</a:t>
            </a:r>
            <a:r>
              <a:rPr lang="en-US" altLang="zh-TW" b="1" dirty="0">
                <a:latin typeface="微軟正黑體" panose="020B0604030504040204" pitchFamily="34" charset="-120"/>
                <a:ea typeface="微軟正黑體" panose="020B0604030504040204" pitchFamily="34" charset="-120"/>
              </a:rPr>
              <a:t>(Part2)</a:t>
            </a:r>
            <a:endParaRPr lang="en-US" b="1" dirty="0"/>
          </a:p>
        </p:txBody>
      </p:sp>
      <p:sp>
        <p:nvSpPr>
          <p:cNvPr id="6" name="文字版面配置區 5">
            <a:extLst>
              <a:ext uri="{FF2B5EF4-FFF2-40B4-BE49-F238E27FC236}">
                <a16:creationId xmlns:a16="http://schemas.microsoft.com/office/drawing/2014/main" id="{475EC5E3-148C-4E3C-90BE-4B58EB4A8586}"/>
              </a:ext>
            </a:extLst>
          </p:cNvPr>
          <p:cNvSpPr>
            <a:spLocks noGrp="1"/>
          </p:cNvSpPr>
          <p:nvPr>
            <p:ph type="body" idx="1"/>
          </p:nvPr>
        </p:nvSpPr>
        <p:spPr>
          <a:xfrm>
            <a:off x="2160640" y="3890404"/>
            <a:ext cx="7102650" cy="598130"/>
          </a:xfrm>
        </p:spPr>
        <p:txBody>
          <a:bodyPr/>
          <a:lstStyle/>
          <a:p>
            <a:pPr>
              <a:lnSpc>
                <a:spcPct val="150000"/>
              </a:lnSpc>
            </a:pPr>
            <a:r>
              <a:rPr lang="en-US" b="1" dirty="0"/>
              <a:t>1</a:t>
            </a:r>
            <a:r>
              <a:rPr lang="zh-TW" altLang="en-US" b="1" dirty="0"/>
              <a:t>月共有</a:t>
            </a:r>
            <a:r>
              <a:rPr lang="en-US" altLang="zh-TW" b="1" dirty="0"/>
              <a:t>30</a:t>
            </a:r>
            <a:r>
              <a:rPr lang="zh-TW" altLang="en-US" b="1" dirty="0"/>
              <a:t>篇新聞文章，以</a:t>
            </a:r>
            <a:r>
              <a:rPr lang="en-US" altLang="zh-TW" b="1" dirty="0"/>
              <a:t>XGBoost</a:t>
            </a:r>
            <a:r>
              <a:rPr lang="zh-TW" altLang="en-US" b="1" dirty="0"/>
              <a:t>模型預測出來的結果精確度為</a:t>
            </a:r>
            <a:r>
              <a:rPr lang="en-US" altLang="zh-TW" sz="2000" b="1" dirty="0">
                <a:solidFill>
                  <a:schemeClr val="accent6">
                    <a:lumMod val="60000"/>
                    <a:lumOff val="40000"/>
                  </a:schemeClr>
                </a:solidFill>
              </a:rPr>
              <a:t>93.33%</a:t>
            </a:r>
            <a:endParaRPr lang="en-US" sz="2000" b="1" dirty="0">
              <a:solidFill>
                <a:schemeClr val="accent6">
                  <a:lumMod val="60000"/>
                  <a:lumOff val="40000"/>
                </a:schemeClr>
              </a:solidFill>
            </a:endParaRPr>
          </a:p>
          <a:p>
            <a:endParaRPr lang="en-US" dirty="0"/>
          </a:p>
        </p:txBody>
      </p:sp>
      <p:sp>
        <p:nvSpPr>
          <p:cNvPr id="7" name="文字版面配置區 6">
            <a:extLst>
              <a:ext uri="{FF2B5EF4-FFF2-40B4-BE49-F238E27FC236}">
                <a16:creationId xmlns:a16="http://schemas.microsoft.com/office/drawing/2014/main" id="{4AB42C54-0016-4EC6-A189-7988F7807AF7}"/>
              </a:ext>
            </a:extLst>
          </p:cNvPr>
          <p:cNvSpPr>
            <a:spLocks noGrp="1"/>
          </p:cNvSpPr>
          <p:nvPr>
            <p:ph type="body" sz="quarter" idx="15"/>
          </p:nvPr>
        </p:nvSpPr>
        <p:spPr>
          <a:xfrm>
            <a:off x="270583" y="1235480"/>
            <a:ext cx="3167234" cy="545948"/>
          </a:xfrm>
        </p:spPr>
        <p:txBody>
          <a:bodyPr/>
          <a:lstStyle/>
          <a:p>
            <a:r>
              <a:rPr lang="en-US" dirty="0"/>
              <a:t>1</a:t>
            </a:r>
            <a:r>
              <a:rPr lang="zh-TW" altLang="en-US" dirty="0"/>
              <a:t>月份共有</a:t>
            </a:r>
            <a:r>
              <a:rPr lang="en-US" altLang="zh-TW" dirty="0"/>
              <a:t>30</a:t>
            </a:r>
            <a:r>
              <a:rPr lang="zh-TW" altLang="en-US" dirty="0"/>
              <a:t>篇文章</a:t>
            </a:r>
            <a:endParaRPr lang="en-US" dirty="0"/>
          </a:p>
        </p:txBody>
      </p:sp>
      <p:graphicFrame>
        <p:nvGraphicFramePr>
          <p:cNvPr id="8" name="圖表版面配置區 7">
            <a:extLst>
              <a:ext uri="{FF2B5EF4-FFF2-40B4-BE49-F238E27FC236}">
                <a16:creationId xmlns:a16="http://schemas.microsoft.com/office/drawing/2014/main" id="{EA634AB8-2654-406C-8642-91F714F51BFE}"/>
              </a:ext>
            </a:extLst>
          </p:cNvPr>
          <p:cNvGraphicFramePr>
            <a:graphicFrameLocks noGrp="1"/>
          </p:cNvGraphicFramePr>
          <p:nvPr>
            <p:ph type="chart" sz="quarter" idx="13"/>
            <p:extLst>
              <p:ext uri="{D42A27DB-BD31-4B8C-83A1-F6EECF244321}">
                <p14:modId xmlns:p14="http://schemas.microsoft.com/office/powerpoint/2010/main" val="415305435"/>
              </p:ext>
            </p:extLst>
          </p:nvPr>
        </p:nvGraphicFramePr>
        <p:xfrm>
          <a:off x="416682" y="1777994"/>
          <a:ext cx="11296783" cy="4333795"/>
        </p:xfrm>
        <a:graphic>
          <a:graphicData uri="http://schemas.openxmlformats.org/drawingml/2006/chart">
            <c:chart xmlns:c="http://schemas.openxmlformats.org/drawingml/2006/chart" xmlns:r="http://schemas.openxmlformats.org/officeDocument/2006/relationships" r:id="rId2"/>
          </a:graphicData>
        </a:graphic>
      </p:graphicFrame>
      <p:sp>
        <p:nvSpPr>
          <p:cNvPr id="9" name="投影片編號版面配置區 4">
            <a:extLst>
              <a:ext uri="{FF2B5EF4-FFF2-40B4-BE49-F238E27FC236}">
                <a16:creationId xmlns:a16="http://schemas.microsoft.com/office/drawing/2014/main" id="{8FDB78F9-63AD-4A75-8FB6-E5C24CFB291C}"/>
              </a:ext>
            </a:extLst>
          </p:cNvPr>
          <p:cNvSpPr>
            <a:spLocks noGrp="1"/>
          </p:cNvSpPr>
          <p:nvPr>
            <p:ph type="sldNum" sz="quarter" idx="12"/>
          </p:nvPr>
        </p:nvSpPr>
        <p:spPr>
          <a:xfrm>
            <a:off x="8970265" y="6466112"/>
            <a:ext cx="2743200" cy="281437"/>
          </a:xfrm>
        </p:spPr>
        <p:txBody>
          <a:bodyPr/>
          <a:lstStyle/>
          <a:p>
            <a:fld id="{6E18DBF4-37B7-4C4F-9728-A1C100B177EE}" type="slidenum">
              <a:rPr lang="en-US" smtClean="0"/>
              <a:pPr/>
              <a:t>45</a:t>
            </a:fld>
            <a:endParaRPr lang="en-US" dirty="0"/>
          </a:p>
        </p:txBody>
      </p:sp>
      <p:sp>
        <p:nvSpPr>
          <p:cNvPr id="10" name="Footer Placeholder 4">
            <a:extLst>
              <a:ext uri="{FF2B5EF4-FFF2-40B4-BE49-F238E27FC236}">
                <a16:creationId xmlns:a16="http://schemas.microsoft.com/office/drawing/2014/main" id="{1ACD683A-E978-4BAA-8A51-499D5FC1D2A8}"/>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634062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293495" y="1079500"/>
            <a:ext cx="9144000" cy="2387600"/>
          </a:xfrm>
        </p:spPr>
        <p:txBody>
          <a:bodyPr/>
          <a:lstStyle/>
          <a:p>
            <a:r>
              <a:rPr lang="en-US" dirty="0"/>
              <a:t>hank        ou!</a:t>
            </a:r>
          </a:p>
        </p:txBody>
      </p:sp>
      <p:sp>
        <p:nvSpPr>
          <p:cNvPr id="2" name="Subtitle 1"/>
          <p:cNvSpPr>
            <a:spLocks noGrp="1"/>
          </p:cNvSpPr>
          <p:nvPr>
            <p:ph type="subTitle" idx="1"/>
          </p:nvPr>
        </p:nvSpPr>
        <p:spPr>
          <a:xfrm>
            <a:off x="1524000" y="3596004"/>
            <a:ext cx="9144000" cy="966869"/>
          </a:xfrm>
        </p:spPr>
        <p:txBody>
          <a:bodyPr anchor="ctr"/>
          <a:lstStyle/>
          <a:p>
            <a:r>
              <a:rPr lang="en-US" dirty="0"/>
              <a:t>Hope you like </a:t>
            </a:r>
            <a:r>
              <a:rPr lang="en-US" altLang="zh-TW" dirty="0"/>
              <a:t>Our Topic </a:t>
            </a:r>
            <a:r>
              <a:rPr lang="en-US" dirty="0"/>
              <a:t>:)</a:t>
            </a:r>
          </a:p>
        </p:txBody>
      </p:sp>
      <p:grpSp>
        <p:nvGrpSpPr>
          <p:cNvPr id="7" name="Group 6"/>
          <p:cNvGrpSpPr>
            <a:grpSpLocks noChangeAspect="1"/>
          </p:cNvGrpSpPr>
          <p:nvPr/>
        </p:nvGrpSpPr>
        <p:grpSpPr>
          <a:xfrm>
            <a:off x="3400836" y="2243685"/>
            <a:ext cx="1291827" cy="1291827"/>
            <a:chOff x="1382807" y="174388"/>
            <a:chExt cx="3025589" cy="3025588"/>
          </a:xfrm>
        </p:grpSpPr>
        <p:sp>
          <p:nvSpPr>
            <p:cNvPr id="8" name="Rectangle 7"/>
            <p:cNvSpPr/>
            <p:nvPr/>
          </p:nvSpPr>
          <p:spPr>
            <a:xfrm>
              <a:off x="1382807" y="174388"/>
              <a:ext cx="3025588" cy="3025588"/>
            </a:xfrm>
            <a:prstGeom prst="rect">
              <a:avLst/>
            </a:prstGeom>
            <a:solidFill>
              <a:srgbClr val="16A08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9"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a:defRPr/>
              </a:pPr>
              <a:endParaRPr lang="en-US" kern="0">
                <a:solidFill>
                  <a:prstClr val="white"/>
                </a:solidFill>
              </a:endParaRPr>
            </a:p>
          </p:txBody>
        </p:sp>
        <p:sp>
          <p:nvSpPr>
            <p:cNvPr id="10" name="TextBox 9"/>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kern="0" dirty="0">
                <a:solidFill>
                  <a:prstClr val="white"/>
                </a:solidFill>
              </a:endParaRPr>
            </a:p>
          </p:txBody>
        </p:sp>
      </p:grpSp>
      <p:grpSp>
        <p:nvGrpSpPr>
          <p:cNvPr id="11" name="Group 10"/>
          <p:cNvGrpSpPr>
            <a:grpSpLocks noChangeAspect="1"/>
          </p:cNvGrpSpPr>
          <p:nvPr/>
        </p:nvGrpSpPr>
        <p:grpSpPr>
          <a:xfrm>
            <a:off x="6734175" y="2243684"/>
            <a:ext cx="1291827" cy="1291827"/>
            <a:chOff x="1382807" y="174388"/>
            <a:chExt cx="3025589" cy="3025588"/>
          </a:xfrm>
        </p:grpSpPr>
        <p:sp>
          <p:nvSpPr>
            <p:cNvPr id="12" name="Rectangle 11"/>
            <p:cNvSpPr/>
            <p:nvPr/>
          </p:nvSpPr>
          <p:spPr>
            <a:xfrm>
              <a:off x="1382807" y="174388"/>
              <a:ext cx="3025588" cy="3025588"/>
            </a:xfrm>
            <a:prstGeom prst="rect">
              <a:avLst/>
            </a:prstGeom>
            <a:solidFill>
              <a:srgbClr val="C0392B"/>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13" name="TextBox 12"/>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kern="0" dirty="0">
                <a:solidFill>
                  <a:prstClr val="white"/>
                </a:solidFill>
              </a:endParaRPr>
            </a:p>
          </p:txBody>
        </p:sp>
        <p:sp>
          <p:nvSpPr>
            <p:cNvPr id="14"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a:defRPr/>
              </a:pPr>
              <a:endParaRPr lang="en-US" kern="0">
                <a:solidFill>
                  <a:prstClr val="white"/>
                </a:solidFill>
              </a:endParaRPr>
            </a:p>
          </p:txBody>
        </p:sp>
      </p:grpSp>
      <p:sp>
        <p:nvSpPr>
          <p:cNvPr id="15" name="Footer Placeholder 20">
            <a:extLst>
              <a:ext uri="{FF2B5EF4-FFF2-40B4-BE49-F238E27FC236}">
                <a16:creationId xmlns:a16="http://schemas.microsoft.com/office/drawing/2014/main" id="{8B890594-F8A1-4FAD-996D-86B6716F66BD}"/>
              </a:ext>
            </a:extLst>
          </p:cNvPr>
          <p:cNvSpPr>
            <a:spLocks noGrp="1"/>
          </p:cNvSpPr>
          <p:nvPr>
            <p:ph type="ftr" sz="quarter" idx="11"/>
          </p:nvPr>
        </p:nvSpPr>
        <p:spPr>
          <a:xfrm>
            <a:off x="4038600" y="4450851"/>
            <a:ext cx="4114800" cy="365125"/>
          </a:xfrm>
        </p:spPr>
        <p:txBody>
          <a:bodyPr/>
          <a:lstStyle/>
          <a:p>
            <a:r>
              <a:rPr lang="en-US" b="1" dirty="0">
                <a:solidFill>
                  <a:schemeClr val="accent4"/>
                </a:solidFill>
              </a:rPr>
              <a:t>For more information- Check here! :)</a:t>
            </a:r>
          </a:p>
        </p:txBody>
      </p:sp>
      <p:sp>
        <p:nvSpPr>
          <p:cNvPr id="16" name="Footer Placeholder 4">
            <a:extLst>
              <a:ext uri="{FF2B5EF4-FFF2-40B4-BE49-F238E27FC236}">
                <a16:creationId xmlns:a16="http://schemas.microsoft.com/office/drawing/2014/main" id="{A0617ADB-F9A1-4D70-8281-9D93D256A7F1}"/>
              </a:ext>
            </a:extLst>
          </p:cNvPr>
          <p:cNvSpPr txBox="1">
            <a:spLocks/>
          </p:cNvSpPr>
          <p:nvPr/>
        </p:nvSpPr>
        <p:spPr>
          <a:xfrm>
            <a:off x="3911202" y="6412337"/>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57697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買點小幫手</a:t>
            </a:r>
            <a:endParaRPr lang="en-US" dirty="0"/>
          </a:p>
        </p:txBody>
      </p:sp>
      <p:pic>
        <p:nvPicPr>
          <p:cNvPr id="4" name="圖片 3">
            <a:extLst>
              <a:ext uri="{FF2B5EF4-FFF2-40B4-BE49-F238E27FC236}">
                <a16:creationId xmlns:a16="http://schemas.microsoft.com/office/drawing/2014/main" id="{2C57D43E-1FB1-4855-BDFB-9FE287DA6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552" y="4850237"/>
            <a:ext cx="1562100" cy="1562100"/>
          </a:xfrm>
          <a:prstGeom prst="rect">
            <a:avLst/>
          </a:prstGeom>
        </p:spPr>
      </p:pic>
    </p:spTree>
    <p:extLst>
      <p:ext uri="{BB962C8B-B14F-4D97-AF65-F5344CB8AC3E}">
        <p14:creationId xmlns:p14="http://schemas.microsoft.com/office/powerpoint/2010/main" val="658319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532467C-61A3-4330-A0C1-4FB4FD2E65C7}"/>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成員介紹</a:t>
            </a:r>
            <a:endParaRPr lang="en-US" b="1" dirty="0">
              <a:latin typeface="微軟正黑體" panose="020B0604030504040204" pitchFamily="34" charset="-120"/>
              <a:ea typeface="微軟正黑體" panose="020B0604030504040204" pitchFamily="34" charset="-120"/>
            </a:endParaRPr>
          </a:p>
        </p:txBody>
      </p:sp>
      <p:sp>
        <p:nvSpPr>
          <p:cNvPr id="11" name="Footer Placeholder 4">
            <a:extLst>
              <a:ext uri="{FF2B5EF4-FFF2-40B4-BE49-F238E27FC236}">
                <a16:creationId xmlns:a16="http://schemas.microsoft.com/office/drawing/2014/main" id="{5FB4A7D9-2C1D-44E7-B0CC-5995733E3E19}"/>
              </a:ext>
            </a:extLst>
          </p:cNvPr>
          <p:cNvSpPr>
            <a:spLocks noGrp="1"/>
          </p:cNvSpPr>
          <p:nvPr>
            <p:ph type="ftr" sz="quarter" idx="11"/>
          </p:nvPr>
        </p:nvSpPr>
        <p:spPr>
          <a:xfrm>
            <a:off x="4038600" y="6466112"/>
            <a:ext cx="4114800" cy="281437"/>
          </a:xfrm>
        </p:spPr>
        <p:txBody>
          <a:bodyPr/>
          <a:lstStyle/>
          <a:p>
            <a:r>
              <a:rPr lang="zh-TW" altLang="en-US" dirty="0"/>
              <a:t>買點小幫手</a:t>
            </a:r>
            <a:endParaRPr lang="en-US" dirty="0"/>
          </a:p>
        </p:txBody>
      </p:sp>
      <p:pic>
        <p:nvPicPr>
          <p:cNvPr id="8" name="圖片 7">
            <a:extLst>
              <a:ext uri="{FF2B5EF4-FFF2-40B4-BE49-F238E27FC236}">
                <a16:creationId xmlns:a16="http://schemas.microsoft.com/office/drawing/2014/main" id="{51FA41A7-C69C-454D-ADA7-821F3A1E54F1}"/>
              </a:ext>
            </a:extLst>
          </p:cNvPr>
          <p:cNvPicPr>
            <a:picLocks noChangeAspect="1"/>
          </p:cNvPicPr>
          <p:nvPr/>
        </p:nvPicPr>
        <p:blipFill>
          <a:blip r:embed="rId2"/>
          <a:stretch>
            <a:fillRect/>
          </a:stretch>
        </p:blipFill>
        <p:spPr>
          <a:xfrm>
            <a:off x="428830" y="1282033"/>
            <a:ext cx="2571912" cy="1005195"/>
          </a:xfrm>
          <a:prstGeom prst="rect">
            <a:avLst/>
          </a:prstGeom>
        </p:spPr>
      </p:pic>
      <p:pic>
        <p:nvPicPr>
          <p:cNvPr id="12" name="圖片 11">
            <a:extLst>
              <a:ext uri="{FF2B5EF4-FFF2-40B4-BE49-F238E27FC236}">
                <a16:creationId xmlns:a16="http://schemas.microsoft.com/office/drawing/2014/main" id="{56A3AF31-16BB-4BAD-BDFD-63CCB961BF1A}"/>
              </a:ext>
            </a:extLst>
          </p:cNvPr>
          <p:cNvPicPr>
            <a:picLocks noChangeAspect="1"/>
          </p:cNvPicPr>
          <p:nvPr/>
        </p:nvPicPr>
        <p:blipFill>
          <a:blip r:embed="rId3"/>
          <a:stretch>
            <a:fillRect/>
          </a:stretch>
        </p:blipFill>
        <p:spPr>
          <a:xfrm>
            <a:off x="3096606" y="1410826"/>
            <a:ext cx="3648562" cy="4875418"/>
          </a:xfrm>
          <a:prstGeom prst="rect">
            <a:avLst/>
          </a:prstGeom>
        </p:spPr>
      </p:pic>
      <p:sp>
        <p:nvSpPr>
          <p:cNvPr id="13" name="投影片編號版面配置區 1">
            <a:extLst>
              <a:ext uri="{FF2B5EF4-FFF2-40B4-BE49-F238E27FC236}">
                <a16:creationId xmlns:a16="http://schemas.microsoft.com/office/drawing/2014/main" id="{E3D87C7D-491D-4E04-B816-EEE277E042DA}"/>
              </a:ext>
            </a:extLst>
          </p:cNvPr>
          <p:cNvSpPr>
            <a:spLocks noGrp="1"/>
          </p:cNvSpPr>
          <p:nvPr>
            <p:ph type="sldNum" sz="quarter" idx="12"/>
          </p:nvPr>
        </p:nvSpPr>
        <p:spPr>
          <a:xfrm>
            <a:off x="8610600" y="6424268"/>
            <a:ext cx="2743200" cy="365125"/>
          </a:xfrm>
        </p:spPr>
        <p:txBody>
          <a:bodyPr/>
          <a:lstStyle/>
          <a:p>
            <a:fld id="{6E18DBF4-37B7-4C4F-9728-A1C100B177EE}" type="slidenum">
              <a:rPr lang="en-US" smtClean="0"/>
              <a:pPr/>
              <a:t>5</a:t>
            </a:fld>
            <a:endParaRPr lang="en-US"/>
          </a:p>
        </p:txBody>
      </p:sp>
      <p:pic>
        <p:nvPicPr>
          <p:cNvPr id="7" name="內容版面配置區 6">
            <a:extLst>
              <a:ext uri="{FF2B5EF4-FFF2-40B4-BE49-F238E27FC236}">
                <a16:creationId xmlns:a16="http://schemas.microsoft.com/office/drawing/2014/main" id="{336A7EFD-8A06-4956-A04E-8642CD813C2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27194" y="1439025"/>
            <a:ext cx="4463834" cy="4463834"/>
          </a:xfrm>
        </p:spPr>
      </p:pic>
    </p:spTree>
    <p:extLst>
      <p:ext uri="{BB962C8B-B14F-4D97-AF65-F5344CB8AC3E}">
        <p14:creationId xmlns:p14="http://schemas.microsoft.com/office/powerpoint/2010/main" val="535977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532467C-61A3-4330-A0C1-4FB4FD2E65C7}"/>
              </a:ext>
            </a:extLst>
          </p:cNvPr>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成員介紹</a:t>
            </a:r>
            <a:endParaRPr lang="en-US" b="1" dirty="0">
              <a:latin typeface="微軟正黑體" panose="020B0604030504040204" pitchFamily="34" charset="-120"/>
              <a:ea typeface="微軟正黑體" panose="020B0604030504040204" pitchFamily="34" charset="-120"/>
            </a:endParaRPr>
          </a:p>
        </p:txBody>
      </p:sp>
      <p:sp>
        <p:nvSpPr>
          <p:cNvPr id="11" name="Footer Placeholder 4">
            <a:extLst>
              <a:ext uri="{FF2B5EF4-FFF2-40B4-BE49-F238E27FC236}">
                <a16:creationId xmlns:a16="http://schemas.microsoft.com/office/drawing/2014/main" id="{5FB4A7D9-2C1D-44E7-B0CC-5995733E3E19}"/>
              </a:ext>
            </a:extLst>
          </p:cNvPr>
          <p:cNvSpPr>
            <a:spLocks noGrp="1"/>
          </p:cNvSpPr>
          <p:nvPr>
            <p:ph type="ftr" sz="quarter" idx="11"/>
          </p:nvPr>
        </p:nvSpPr>
        <p:spPr>
          <a:xfrm>
            <a:off x="4038600" y="6466112"/>
            <a:ext cx="4114800" cy="281437"/>
          </a:xfrm>
        </p:spPr>
        <p:txBody>
          <a:bodyPr/>
          <a:lstStyle/>
          <a:p>
            <a:r>
              <a:rPr lang="zh-TW" altLang="en-US" dirty="0"/>
              <a:t>買點小幫手</a:t>
            </a:r>
            <a:endParaRPr lang="en-US" dirty="0"/>
          </a:p>
        </p:txBody>
      </p:sp>
      <p:pic>
        <p:nvPicPr>
          <p:cNvPr id="2" name="圖片 1">
            <a:extLst>
              <a:ext uri="{FF2B5EF4-FFF2-40B4-BE49-F238E27FC236}">
                <a16:creationId xmlns:a16="http://schemas.microsoft.com/office/drawing/2014/main" id="{2CBD1264-7208-4F15-AD6A-8CAA7AA6AEE1}"/>
              </a:ext>
            </a:extLst>
          </p:cNvPr>
          <p:cNvPicPr>
            <a:picLocks noChangeAspect="1"/>
          </p:cNvPicPr>
          <p:nvPr/>
        </p:nvPicPr>
        <p:blipFill>
          <a:blip r:embed="rId2"/>
          <a:stretch>
            <a:fillRect/>
          </a:stretch>
        </p:blipFill>
        <p:spPr>
          <a:xfrm>
            <a:off x="5608464" y="1583394"/>
            <a:ext cx="1835609" cy="1128507"/>
          </a:xfrm>
          <a:prstGeom prst="rect">
            <a:avLst/>
          </a:prstGeom>
        </p:spPr>
      </p:pic>
      <p:pic>
        <p:nvPicPr>
          <p:cNvPr id="4" name="圖片 3">
            <a:extLst>
              <a:ext uri="{FF2B5EF4-FFF2-40B4-BE49-F238E27FC236}">
                <a16:creationId xmlns:a16="http://schemas.microsoft.com/office/drawing/2014/main" id="{A851D94B-2723-468A-A73E-80734E8B152D}"/>
              </a:ext>
            </a:extLst>
          </p:cNvPr>
          <p:cNvPicPr>
            <a:picLocks noChangeAspect="1"/>
          </p:cNvPicPr>
          <p:nvPr/>
        </p:nvPicPr>
        <p:blipFill>
          <a:blip r:embed="rId3"/>
          <a:stretch>
            <a:fillRect/>
          </a:stretch>
        </p:blipFill>
        <p:spPr>
          <a:xfrm>
            <a:off x="7826918" y="1583394"/>
            <a:ext cx="3228975" cy="4143375"/>
          </a:xfrm>
          <a:prstGeom prst="rect">
            <a:avLst/>
          </a:prstGeom>
        </p:spPr>
      </p:pic>
      <p:sp>
        <p:nvSpPr>
          <p:cNvPr id="13" name="投影片編號版面配置區 1">
            <a:extLst>
              <a:ext uri="{FF2B5EF4-FFF2-40B4-BE49-F238E27FC236}">
                <a16:creationId xmlns:a16="http://schemas.microsoft.com/office/drawing/2014/main" id="{99BADF3D-F9FE-4727-8099-9CC8A092408A}"/>
              </a:ext>
            </a:extLst>
          </p:cNvPr>
          <p:cNvSpPr>
            <a:spLocks noGrp="1"/>
          </p:cNvSpPr>
          <p:nvPr>
            <p:ph type="sldNum" sz="quarter" idx="12"/>
          </p:nvPr>
        </p:nvSpPr>
        <p:spPr>
          <a:xfrm>
            <a:off x="8610600" y="6424268"/>
            <a:ext cx="2743200" cy="365125"/>
          </a:xfrm>
        </p:spPr>
        <p:txBody>
          <a:bodyPr/>
          <a:lstStyle/>
          <a:p>
            <a:fld id="{6E18DBF4-37B7-4C4F-9728-A1C100B177EE}" type="slidenum">
              <a:rPr lang="en-US" smtClean="0"/>
              <a:pPr/>
              <a:t>6</a:t>
            </a:fld>
            <a:endParaRPr lang="en-US"/>
          </a:p>
        </p:txBody>
      </p:sp>
      <p:pic>
        <p:nvPicPr>
          <p:cNvPr id="9" name="內容版面配置區 8">
            <a:extLst>
              <a:ext uri="{FF2B5EF4-FFF2-40B4-BE49-F238E27FC236}">
                <a16:creationId xmlns:a16="http://schemas.microsoft.com/office/drawing/2014/main" id="{26E83640-2C5A-47C3-AD2B-26F5CF7BBF1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498488"/>
            <a:ext cx="4228281" cy="4228281"/>
          </a:xfrm>
        </p:spPr>
      </p:pic>
    </p:spTree>
    <p:extLst>
      <p:ext uri="{BB962C8B-B14F-4D97-AF65-F5344CB8AC3E}">
        <p14:creationId xmlns:p14="http://schemas.microsoft.com/office/powerpoint/2010/main" val="416656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58112" y="706235"/>
            <a:ext cx="9144000" cy="1561058"/>
          </a:xfrm>
        </p:spPr>
        <p:txBody>
          <a:bodyPr>
            <a:normAutofit/>
          </a:bodyPr>
          <a:lstStyle/>
          <a:p>
            <a:pPr algn="ctr"/>
            <a:r>
              <a:rPr lang="en-US" altLang="zh-TW" dirty="0">
                <a:latin typeface="+mj-ea"/>
              </a:rPr>
              <a:t>Hadoop</a:t>
            </a:r>
            <a:r>
              <a:rPr lang="en-US" altLang="zh-TW" dirty="0"/>
              <a:t> &amp; Ganglia</a:t>
            </a:r>
            <a:endParaRPr lang="en-US" dirty="0"/>
          </a:p>
        </p:txBody>
      </p:sp>
      <p:pic>
        <p:nvPicPr>
          <p:cNvPr id="8" name="圖片版面配置區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78" r="2578"/>
          <a:stretch>
            <a:fillRect/>
          </a:stretch>
        </p:blipFill>
        <p:spPr/>
      </p:pic>
      <p:pic>
        <p:nvPicPr>
          <p:cNvPr id="12" name="圖片版面配置區 11"/>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8651" r="8651"/>
          <a:stretch>
            <a:fillRect/>
          </a:stretch>
        </p:blipFill>
        <p:spPr/>
      </p:pic>
      <p:pic>
        <p:nvPicPr>
          <p:cNvPr id="16" name="圖片版面配置區 15"/>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t="12344" b="12344"/>
          <a:stretch>
            <a:fillRect/>
          </a:stretch>
        </p:blipFill>
        <p:spPr/>
      </p:pic>
      <p:pic>
        <p:nvPicPr>
          <p:cNvPr id="15" name="圖片版面配置區 14"/>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8131" b="8131"/>
          <a:stretch>
            <a:fillRect/>
          </a:stretch>
        </p:blipFill>
        <p:spPr/>
      </p:pic>
      <p:sp>
        <p:nvSpPr>
          <p:cNvPr id="2" name="投影片編號版面配置區 1"/>
          <p:cNvSpPr>
            <a:spLocks noGrp="1"/>
          </p:cNvSpPr>
          <p:nvPr>
            <p:ph type="sldNum" sz="quarter" idx="12"/>
          </p:nvPr>
        </p:nvSpPr>
        <p:spPr/>
        <p:txBody>
          <a:bodyPr/>
          <a:lstStyle/>
          <a:p>
            <a:fld id="{6E18DBF4-37B7-4C4F-9728-A1C100B177EE}" type="slidenum">
              <a:rPr lang="en-US" smtClean="0"/>
              <a:pPr/>
              <a:t>7</a:t>
            </a:fld>
            <a:endParaRPr lang="en-US"/>
          </a:p>
        </p:txBody>
      </p:sp>
      <p:pic>
        <p:nvPicPr>
          <p:cNvPr id="5" name="圖片 4">
            <a:extLst>
              <a:ext uri="{FF2B5EF4-FFF2-40B4-BE49-F238E27FC236}">
                <a16:creationId xmlns:a16="http://schemas.microsoft.com/office/drawing/2014/main" id="{724F687C-9885-469F-8EA4-DE687E830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8428" y="3024568"/>
            <a:ext cx="2295144" cy="1778010"/>
          </a:xfrm>
          <a:prstGeom prst="rect">
            <a:avLst/>
          </a:prstGeom>
        </p:spPr>
      </p:pic>
      <p:sp>
        <p:nvSpPr>
          <p:cNvPr id="11" name="Footer Placeholder 4">
            <a:extLst>
              <a:ext uri="{FF2B5EF4-FFF2-40B4-BE49-F238E27FC236}">
                <a16:creationId xmlns:a16="http://schemas.microsoft.com/office/drawing/2014/main" id="{CE236C7F-26A2-40F8-AA9E-718B2965E77D}"/>
              </a:ext>
            </a:extLst>
          </p:cNvPr>
          <p:cNvSpPr txBox="1">
            <a:spLocks/>
          </p:cNvSpPr>
          <p:nvPr/>
        </p:nvSpPr>
        <p:spPr>
          <a:xfrm>
            <a:off x="4038600" y="6466112"/>
            <a:ext cx="4114800" cy="28143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8C9CA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a:t>買點小幫手</a:t>
            </a:r>
            <a:endParaRPr lang="en-US" dirty="0"/>
          </a:p>
        </p:txBody>
      </p:sp>
    </p:spTree>
    <p:extLst>
      <p:ext uri="{BB962C8B-B14F-4D97-AF65-F5344CB8AC3E}">
        <p14:creationId xmlns:p14="http://schemas.microsoft.com/office/powerpoint/2010/main" val="119801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pPr>
              <a:lnSpc>
                <a:spcPct val="150000"/>
              </a:lnSpc>
              <a:buFont typeface="Wingdings" panose="05000000000000000000" pitchFamily="2" charset="2"/>
              <a:buChar char="§"/>
            </a:pPr>
            <a:r>
              <a:rPr lang="en-US" altLang="zh-TW" sz="3000" b="1" dirty="0">
                <a:latin typeface="微軟正黑體" panose="020B0604030504040204" pitchFamily="34" charset="-120"/>
                <a:ea typeface="微軟正黑體" panose="020B0604030504040204" pitchFamily="34" charset="-120"/>
              </a:rPr>
              <a:t> 4</a:t>
            </a:r>
            <a:r>
              <a:rPr lang="zh-TW" altLang="en-US" sz="3000" b="1" dirty="0">
                <a:latin typeface="微軟正黑體" panose="020B0604030504040204" pitchFamily="34" charset="-120"/>
                <a:ea typeface="微軟正黑體" panose="020B0604030504040204" pitchFamily="34" charset="-120"/>
              </a:rPr>
              <a:t>台</a:t>
            </a:r>
            <a:r>
              <a:rPr lang="en-US" altLang="zh-TW" sz="3000" b="1" dirty="0">
                <a:latin typeface="微軟正黑體" panose="020B0604030504040204" pitchFamily="34" charset="-120"/>
                <a:ea typeface="微軟正黑體" panose="020B0604030504040204" pitchFamily="34" charset="-120"/>
              </a:rPr>
              <a:t>ubuntu 16.04</a:t>
            </a:r>
            <a:r>
              <a:rPr lang="zh-TW" altLang="en-US" sz="3000" b="1" dirty="0">
                <a:latin typeface="微軟正黑體" panose="020B0604030504040204" pitchFamily="34" charset="-120"/>
                <a:ea typeface="微軟正黑體" panose="020B0604030504040204" pitchFamily="34" charset="-120"/>
              </a:rPr>
              <a:t>伺服器</a:t>
            </a:r>
          </a:p>
          <a:p>
            <a:pPr>
              <a:lnSpc>
                <a:spcPct val="150000"/>
              </a:lnSpc>
              <a:buFont typeface="Wingdings" panose="05000000000000000000" pitchFamily="2" charset="2"/>
              <a:buChar char="§"/>
            </a:pPr>
            <a:r>
              <a:rPr lang="en-US" altLang="zh-TW" sz="3000" b="1" dirty="0">
                <a:latin typeface="微軟正黑體" panose="020B0604030504040204" pitchFamily="34" charset="-120"/>
                <a:ea typeface="微軟正黑體" panose="020B0604030504040204" pitchFamily="34" charset="-120"/>
              </a:rPr>
              <a:t> 2</a:t>
            </a:r>
            <a:r>
              <a:rPr lang="zh-TW" altLang="en-US" sz="3000" b="1" dirty="0">
                <a:latin typeface="微軟正黑體" panose="020B0604030504040204" pitchFamily="34" charset="-120"/>
                <a:ea typeface="微軟正黑體" panose="020B0604030504040204" pitchFamily="34" charset="-120"/>
              </a:rPr>
              <a:t>台</a:t>
            </a:r>
            <a:r>
              <a:rPr lang="en-US" altLang="zh-TW" sz="3000" b="1" dirty="0">
                <a:latin typeface="微軟正黑體" panose="020B0604030504040204" pitchFamily="34" charset="-120"/>
                <a:ea typeface="微軟正黑體" panose="020B0604030504040204" pitchFamily="34" charset="-120"/>
              </a:rPr>
              <a:t>NameNode with SecondaryNameNode</a:t>
            </a:r>
          </a:p>
          <a:p>
            <a:pPr>
              <a:lnSpc>
                <a:spcPct val="150000"/>
              </a:lnSpc>
              <a:buFont typeface="Wingdings" panose="05000000000000000000" pitchFamily="2" charset="2"/>
              <a:buChar char="§"/>
            </a:pPr>
            <a:r>
              <a:rPr lang="en-US" altLang="zh-TW" sz="3000" b="1" dirty="0">
                <a:latin typeface="微軟正黑體" panose="020B0604030504040204" pitchFamily="34" charset="-120"/>
                <a:ea typeface="微軟正黑體" panose="020B0604030504040204" pitchFamily="34" charset="-120"/>
              </a:rPr>
              <a:t> 2</a:t>
            </a:r>
            <a:r>
              <a:rPr lang="zh-TW" altLang="en-US" sz="3000" b="1" dirty="0">
                <a:latin typeface="微軟正黑體" panose="020B0604030504040204" pitchFamily="34" charset="-120"/>
                <a:ea typeface="微軟正黑體" panose="020B0604030504040204" pitchFamily="34" charset="-120"/>
              </a:rPr>
              <a:t>台</a:t>
            </a:r>
            <a:r>
              <a:rPr lang="en-US" altLang="zh-TW" sz="3000" b="1" dirty="0">
                <a:latin typeface="微軟正黑體" panose="020B0604030504040204" pitchFamily="34" charset="-120"/>
                <a:ea typeface="微軟正黑體" panose="020B0604030504040204" pitchFamily="34" charset="-120"/>
              </a:rPr>
              <a:t>ResourceManager</a:t>
            </a:r>
          </a:p>
          <a:p>
            <a:pPr>
              <a:lnSpc>
                <a:spcPct val="150000"/>
              </a:lnSpc>
              <a:buFont typeface="Wingdings" panose="05000000000000000000" pitchFamily="2" charset="2"/>
              <a:buChar char="§"/>
            </a:pPr>
            <a:r>
              <a:rPr lang="en-US" altLang="zh-TW" sz="3000" b="1" dirty="0">
                <a:latin typeface="微軟正黑體" panose="020B0604030504040204" pitchFamily="34" charset="-120"/>
                <a:ea typeface="微軟正黑體" panose="020B0604030504040204" pitchFamily="34" charset="-120"/>
              </a:rPr>
              <a:t> 7</a:t>
            </a:r>
            <a:r>
              <a:rPr lang="zh-TW" altLang="en-US" sz="3000" b="1" dirty="0">
                <a:latin typeface="微軟正黑體" panose="020B0604030504040204" pitchFamily="34" charset="-120"/>
                <a:ea typeface="微軟正黑體" panose="020B0604030504040204" pitchFamily="34" charset="-120"/>
              </a:rPr>
              <a:t>台</a:t>
            </a:r>
            <a:r>
              <a:rPr lang="en-US" altLang="zh-TW" sz="3000" b="1" dirty="0">
                <a:latin typeface="微軟正黑體" panose="020B0604030504040204" pitchFamily="34" charset="-120"/>
                <a:ea typeface="微軟正黑體" panose="020B0604030504040204" pitchFamily="34" charset="-120"/>
              </a:rPr>
              <a:t>DataNode with NodeManager</a:t>
            </a:r>
          </a:p>
          <a:p>
            <a:pPr>
              <a:lnSpc>
                <a:spcPct val="150000"/>
              </a:lnSpc>
              <a:buFont typeface="Wingdings" panose="05000000000000000000" pitchFamily="2" charset="2"/>
              <a:buChar char="§"/>
            </a:pPr>
            <a:r>
              <a:rPr lang="en-US" altLang="zh-TW" sz="3000" b="1" dirty="0">
                <a:latin typeface="微軟正黑體" panose="020B0604030504040204" pitchFamily="34" charset="-120"/>
                <a:ea typeface="微軟正黑體" panose="020B0604030504040204" pitchFamily="34" charset="-120"/>
              </a:rPr>
              <a:t> 4</a:t>
            </a:r>
            <a:r>
              <a:rPr lang="zh-TW" altLang="en-US" sz="3000" b="1" dirty="0">
                <a:latin typeface="微軟正黑體" panose="020B0604030504040204" pitchFamily="34" charset="-120"/>
                <a:ea typeface="微軟正黑體" panose="020B0604030504040204" pitchFamily="34" charset="-120"/>
              </a:rPr>
              <a:t>台</a:t>
            </a:r>
            <a:r>
              <a:rPr lang="en-US" altLang="zh-TW" sz="3000" b="1" dirty="0">
                <a:latin typeface="微軟正黑體" panose="020B0604030504040204" pitchFamily="34" charset="-120"/>
                <a:ea typeface="微軟正黑體" panose="020B0604030504040204" pitchFamily="34" charset="-120"/>
              </a:rPr>
              <a:t>Edge Node</a:t>
            </a:r>
          </a:p>
          <a:p>
            <a:endParaRPr lang="zh-TW" altLang="en-US" sz="3600" dirty="0">
              <a:latin typeface="微軟正黑體" panose="020B0604030504040204" pitchFamily="34" charset="-120"/>
              <a:ea typeface="微軟正黑體" panose="020B0604030504040204" pitchFamily="34" charset="-120"/>
            </a:endParaRPr>
          </a:p>
        </p:txBody>
      </p:sp>
      <p:sp>
        <p:nvSpPr>
          <p:cNvPr id="8" name="Title 7"/>
          <p:cNvSpPr>
            <a:spLocks noGrp="1"/>
          </p:cNvSpPr>
          <p:nvPr>
            <p:ph type="title"/>
          </p:nvPr>
        </p:nvSpPr>
        <p:spPr/>
        <p:txBody>
          <a:bodyPr>
            <a:normAutofit fontScale="90000"/>
          </a:bodyPr>
          <a:lstStyle/>
          <a:p>
            <a:r>
              <a:rPr lang="zh-TW" altLang="en-US" b="1" dirty="0">
                <a:latin typeface="微軟正黑體" panose="020B0604030504040204" pitchFamily="34" charset="-120"/>
                <a:ea typeface="微軟正黑體" panose="020B0604030504040204" pitchFamily="34" charset="-120"/>
              </a:rPr>
              <a:t>基礎環境 </a:t>
            </a:r>
            <a:endParaRPr lang="en-US" dirty="0">
              <a:latin typeface="微軟正黑體" panose="020B0604030504040204" pitchFamily="34" charset="-120"/>
              <a:ea typeface="微軟正黑體" panose="020B0604030504040204" pitchFamily="34" charset="-120"/>
            </a:endParaRPr>
          </a:p>
        </p:txBody>
      </p:sp>
      <p:sp>
        <p:nvSpPr>
          <p:cNvPr id="5" name="投影片編號版面配置區 4"/>
          <p:cNvSpPr>
            <a:spLocks noGrp="1"/>
          </p:cNvSpPr>
          <p:nvPr>
            <p:ph type="sldNum" sz="quarter" idx="12"/>
          </p:nvPr>
        </p:nvSpPr>
        <p:spPr/>
        <p:txBody>
          <a:bodyPr/>
          <a:lstStyle/>
          <a:p>
            <a:fld id="{6E18DBF4-37B7-4C4F-9728-A1C100B177EE}" type="slidenum">
              <a:rPr lang="en-US" smtClean="0"/>
              <a:pPr/>
              <a:t>8</a:t>
            </a:fld>
            <a:endParaRPr lang="en-US"/>
          </a:p>
        </p:txBody>
      </p:sp>
      <p:sp>
        <p:nvSpPr>
          <p:cNvPr id="7" name="Footer Placeholder 4">
            <a:extLst>
              <a:ext uri="{FF2B5EF4-FFF2-40B4-BE49-F238E27FC236}">
                <a16:creationId xmlns:a16="http://schemas.microsoft.com/office/drawing/2014/main" id="{B61034A2-3A07-4AB7-9C18-ED6303DB4267}"/>
              </a:ext>
            </a:extLst>
          </p:cNvPr>
          <p:cNvSpPr>
            <a:spLocks noGrp="1"/>
          </p:cNvSpPr>
          <p:nvPr>
            <p:ph type="ftr" sz="quarter" idx="11"/>
          </p:nvPr>
        </p:nvSpPr>
        <p:spPr/>
        <p:txBody>
          <a:bodyPr/>
          <a:lstStyle/>
          <a:p>
            <a:r>
              <a:rPr lang="zh-TW" altLang="en-US" dirty="0"/>
              <a:t>買點小幫手</a:t>
            </a:r>
            <a:endParaRPr lang="en-US" dirty="0"/>
          </a:p>
        </p:txBody>
      </p:sp>
    </p:spTree>
    <p:extLst>
      <p:ext uri="{BB962C8B-B14F-4D97-AF65-F5344CB8AC3E}">
        <p14:creationId xmlns:p14="http://schemas.microsoft.com/office/powerpoint/2010/main" val="408980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b="1" dirty="0"/>
              <a:t>架構描述</a:t>
            </a:r>
            <a:endParaRPr lang="en-US" dirty="0">
              <a:latin typeface="+mj-ea"/>
            </a:endParaRPr>
          </a:p>
        </p:txBody>
      </p:sp>
      <p:graphicFrame>
        <p:nvGraphicFramePr>
          <p:cNvPr id="7" name="內容版面配置區 6"/>
          <p:cNvGraphicFramePr>
            <a:graphicFrameLocks noGrp="1"/>
          </p:cNvGraphicFramePr>
          <p:nvPr>
            <p:ph sz="half" idx="1"/>
            <p:extLst>
              <p:ext uri="{D42A27DB-BD31-4B8C-83A1-F6EECF244321}">
                <p14:modId xmlns:p14="http://schemas.microsoft.com/office/powerpoint/2010/main" val="462569056"/>
              </p:ext>
            </p:extLst>
          </p:nvPr>
        </p:nvGraphicFramePr>
        <p:xfrm>
          <a:off x="323274" y="1569163"/>
          <a:ext cx="11393053" cy="4632960"/>
        </p:xfrm>
        <a:graphic>
          <a:graphicData uri="http://schemas.openxmlformats.org/drawingml/2006/table">
            <a:tbl>
              <a:tblPr firstRow="1" bandRow="1">
                <a:tableStyleId>{5A111915-BE36-4E01-A7E5-04B1672EAD32}</a:tableStyleId>
              </a:tblPr>
              <a:tblGrid>
                <a:gridCol w="2717106">
                  <a:extLst>
                    <a:ext uri="{9D8B030D-6E8A-4147-A177-3AD203B41FA5}">
                      <a16:colId xmlns:a16="http://schemas.microsoft.com/office/drawing/2014/main" val="20000"/>
                    </a:ext>
                  </a:extLst>
                </a:gridCol>
                <a:gridCol w="4827463">
                  <a:extLst>
                    <a:ext uri="{9D8B030D-6E8A-4147-A177-3AD203B41FA5}">
                      <a16:colId xmlns:a16="http://schemas.microsoft.com/office/drawing/2014/main" val="20001"/>
                    </a:ext>
                  </a:extLst>
                </a:gridCol>
                <a:gridCol w="3848484">
                  <a:extLst>
                    <a:ext uri="{9D8B030D-6E8A-4147-A177-3AD203B41FA5}">
                      <a16:colId xmlns:a16="http://schemas.microsoft.com/office/drawing/2014/main" val="20002"/>
                    </a:ext>
                  </a:extLst>
                </a:gridCol>
              </a:tblGrid>
              <a:tr h="370840">
                <a:tc>
                  <a:txBody>
                    <a:bodyPr/>
                    <a:lstStyle/>
                    <a:p>
                      <a:pPr algn="l" fontAlgn="ctr"/>
                      <a:r>
                        <a:rPr lang="zh-TW" altLang="en-US" dirty="0">
                          <a:effectLst/>
                          <a:latin typeface="+mj-ea"/>
                          <a:ea typeface="+mj-ea"/>
                        </a:rPr>
                        <a:t>角色</a:t>
                      </a:r>
                      <a:endParaRPr lang="zh-TW" altLang="en-US" b="1" dirty="0">
                        <a:effectLst/>
                        <a:latin typeface="+mj-ea"/>
                        <a:ea typeface="+mj-ea"/>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dirty="0">
                          <a:effectLst/>
                          <a:latin typeface="+mj-ea"/>
                          <a:ea typeface="+mj-ea"/>
                        </a:rPr>
                        <a:t>主機名稱</a:t>
                      </a:r>
                      <a:endParaRPr lang="zh-TW" altLang="en-US" b="1" dirty="0">
                        <a:effectLst/>
                        <a:latin typeface="+mj-ea"/>
                        <a:ea typeface="+mj-ea"/>
                      </a:endParaRP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dirty="0">
                          <a:effectLst/>
                          <a:latin typeface="+mj-ea"/>
                          <a:ea typeface="+mj-ea"/>
                        </a:rPr>
                        <a:t>IP</a:t>
                      </a:r>
                      <a:endParaRPr lang="en-US" b="1" dirty="0">
                        <a:effectLst/>
                        <a:latin typeface="+mj-ea"/>
                        <a:ea typeface="+mj-ea"/>
                      </a:endParaRP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indent="0" algn="l" fontAlgn="t">
                        <a:buFont typeface="Arial" panose="020B0604020202020204" pitchFamily="34" charset="0"/>
                        <a:buNone/>
                      </a:pPr>
                      <a:r>
                        <a:rPr lang="en-US" dirty="0">
                          <a:effectLst/>
                          <a:latin typeface="+mj-ea"/>
                          <a:ea typeface="+mj-ea"/>
                        </a:rPr>
                        <a:t>Name Node</a:t>
                      </a:r>
                      <a:br>
                        <a:rPr lang="en-US" dirty="0">
                          <a:effectLst/>
                          <a:latin typeface="+mj-ea"/>
                          <a:ea typeface="+mj-ea"/>
                        </a:rPr>
                      </a:br>
                      <a:r>
                        <a:rPr lang="en-US" dirty="0">
                          <a:effectLst/>
                          <a:latin typeface="+mj-ea"/>
                          <a:ea typeface="+mj-ea"/>
                        </a:rPr>
                        <a:t>Secondary Name Node</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bdse30.example.org</a:t>
                      </a:r>
                      <a:r>
                        <a:rPr lang="zh-TW" altLang="en-US" dirty="0">
                          <a:effectLst/>
                          <a:latin typeface="+mj-ea"/>
                          <a:ea typeface="+mj-ea"/>
                        </a:rPr>
                        <a:t>、</a:t>
                      </a:r>
                      <a:r>
                        <a:rPr lang="en-US" dirty="0">
                          <a:effectLst/>
                          <a:latin typeface="+mj-ea"/>
                          <a:ea typeface="+mj-ea"/>
                        </a:rPr>
                        <a:t>bdse86.example.org</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192.168.23.30</a:t>
                      </a:r>
                      <a:r>
                        <a:rPr lang="zh-TW" altLang="en-US" dirty="0">
                          <a:effectLst/>
                          <a:latin typeface="+mj-ea"/>
                          <a:ea typeface="+mj-ea"/>
                        </a:rPr>
                        <a:t>、</a:t>
                      </a:r>
                      <a:r>
                        <a:rPr lang="en-US" altLang="zh-TW" dirty="0">
                          <a:effectLst/>
                          <a:latin typeface="+mj-ea"/>
                          <a:ea typeface="+mj-ea"/>
                        </a:rPr>
                        <a:t>192.168.23.86</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l" fontAlgn="t"/>
                      <a:r>
                        <a:rPr lang="en-US" dirty="0">
                          <a:effectLst/>
                          <a:latin typeface="+mj-ea"/>
                          <a:ea typeface="+mj-ea"/>
                        </a:rPr>
                        <a:t>Resource Manager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bdse191.example.org</a:t>
                      </a:r>
                      <a:r>
                        <a:rPr lang="zh-TW" altLang="en-US" dirty="0">
                          <a:effectLst/>
                          <a:latin typeface="+mj-ea"/>
                          <a:ea typeface="+mj-ea"/>
                        </a:rPr>
                        <a:t>、</a:t>
                      </a:r>
                      <a:r>
                        <a:rPr lang="en-US" dirty="0">
                          <a:effectLst/>
                          <a:latin typeface="+mj-ea"/>
                          <a:ea typeface="+mj-ea"/>
                        </a:rPr>
                        <a:t>bdse198.example.org</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192.168.23.191</a:t>
                      </a:r>
                      <a:r>
                        <a:rPr lang="zh-TW" altLang="en-US" dirty="0">
                          <a:effectLst/>
                          <a:latin typeface="+mj-ea"/>
                          <a:ea typeface="+mj-ea"/>
                        </a:rPr>
                        <a:t>、</a:t>
                      </a:r>
                      <a:r>
                        <a:rPr lang="en-US" altLang="zh-TW" dirty="0">
                          <a:effectLst/>
                          <a:latin typeface="+mj-ea"/>
                          <a:ea typeface="+mj-ea"/>
                        </a:rPr>
                        <a:t>192.168.23.198</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fontAlgn="t"/>
                      <a:r>
                        <a:rPr lang="en-US" dirty="0">
                          <a:effectLst/>
                          <a:latin typeface="+mj-ea"/>
                          <a:ea typeface="+mj-ea"/>
                        </a:rPr>
                        <a:t>Job History Server</a:t>
                      </a:r>
                      <a:br>
                        <a:rPr lang="en-US" dirty="0">
                          <a:effectLst/>
                          <a:latin typeface="+mj-ea"/>
                          <a:ea typeface="+mj-ea"/>
                        </a:rPr>
                      </a:br>
                      <a:r>
                        <a:rPr lang="en-US" dirty="0">
                          <a:effectLst/>
                          <a:latin typeface="+mj-ea"/>
                          <a:ea typeface="+mj-ea"/>
                        </a:rPr>
                        <a:t>History Server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bdse86.example.org</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192.168.23.86</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112520">
                <a:tc>
                  <a:txBody>
                    <a:bodyPr/>
                    <a:lstStyle/>
                    <a:p>
                      <a:pPr algn="l" fontAlgn="t"/>
                      <a:r>
                        <a:rPr lang="en-US" dirty="0">
                          <a:effectLst/>
                          <a:latin typeface="+mj-ea"/>
                          <a:ea typeface="+mj-ea"/>
                        </a:rPr>
                        <a:t>Data Node</a:t>
                      </a:r>
                      <a:br>
                        <a:rPr lang="en-US" dirty="0">
                          <a:effectLst/>
                          <a:latin typeface="+mj-ea"/>
                          <a:ea typeface="+mj-ea"/>
                        </a:rPr>
                      </a:br>
                      <a:r>
                        <a:rPr lang="en-US" dirty="0">
                          <a:effectLst/>
                          <a:latin typeface="+mj-ea"/>
                          <a:ea typeface="+mj-ea"/>
                        </a:rPr>
                        <a:t>Node Manager</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bdse32.example.org</a:t>
                      </a:r>
                      <a:r>
                        <a:rPr lang="zh-TW" altLang="en-US" dirty="0">
                          <a:effectLst/>
                          <a:latin typeface="+mj-ea"/>
                          <a:ea typeface="+mj-ea"/>
                        </a:rPr>
                        <a:t>、</a:t>
                      </a:r>
                      <a:r>
                        <a:rPr lang="en-US" dirty="0">
                          <a:effectLst/>
                          <a:latin typeface="+mj-ea"/>
                          <a:ea typeface="+mj-ea"/>
                        </a:rPr>
                        <a:t>bdse87.example.org</a:t>
                      </a:r>
                      <a:br>
                        <a:rPr lang="en-US" dirty="0">
                          <a:effectLst/>
                          <a:latin typeface="+mj-ea"/>
                          <a:ea typeface="+mj-ea"/>
                        </a:rPr>
                      </a:br>
                      <a:r>
                        <a:rPr lang="en-US" dirty="0">
                          <a:effectLst/>
                          <a:latin typeface="+mj-ea"/>
                          <a:ea typeface="+mj-ea"/>
                        </a:rPr>
                        <a:t>bdse88.example.org</a:t>
                      </a:r>
                      <a:r>
                        <a:rPr lang="zh-TW" altLang="en-US" dirty="0">
                          <a:effectLst/>
                          <a:latin typeface="+mj-ea"/>
                          <a:ea typeface="+mj-ea"/>
                        </a:rPr>
                        <a:t>、</a:t>
                      </a:r>
                      <a:r>
                        <a:rPr lang="en-US" dirty="0">
                          <a:effectLst/>
                          <a:latin typeface="+mj-ea"/>
                          <a:ea typeface="+mj-ea"/>
                        </a:rPr>
                        <a:t>bdse192.example.org</a:t>
                      </a:r>
                      <a:br>
                        <a:rPr lang="en-US" dirty="0">
                          <a:effectLst/>
                          <a:latin typeface="+mj-ea"/>
                          <a:ea typeface="+mj-ea"/>
                        </a:rPr>
                      </a:br>
                      <a:r>
                        <a:rPr lang="en-US" dirty="0">
                          <a:effectLst/>
                          <a:latin typeface="+mj-ea"/>
                          <a:ea typeface="+mj-ea"/>
                        </a:rPr>
                        <a:t>bdse193.example.org</a:t>
                      </a:r>
                      <a:r>
                        <a:rPr lang="zh-TW" altLang="en-US" dirty="0">
                          <a:effectLst/>
                          <a:latin typeface="+mj-ea"/>
                          <a:ea typeface="+mj-ea"/>
                        </a:rPr>
                        <a:t>、</a:t>
                      </a:r>
                      <a:r>
                        <a:rPr lang="en-US" dirty="0">
                          <a:effectLst/>
                          <a:latin typeface="+mj-ea"/>
                          <a:ea typeface="+mj-ea"/>
                        </a:rPr>
                        <a:t>bdse199.example.org</a:t>
                      </a:r>
                      <a:br>
                        <a:rPr lang="en-US" dirty="0">
                          <a:effectLst/>
                          <a:latin typeface="+mj-ea"/>
                          <a:ea typeface="+mj-ea"/>
                        </a:rPr>
                      </a:br>
                      <a:r>
                        <a:rPr lang="en-US" dirty="0">
                          <a:effectLst/>
                          <a:latin typeface="+mj-ea"/>
                          <a:ea typeface="+mj-ea"/>
                        </a:rPr>
                        <a:t>bdse200.example.org</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192.168.23.32</a:t>
                      </a:r>
                      <a:r>
                        <a:rPr lang="zh-TW" altLang="en-US" dirty="0">
                          <a:effectLst/>
                          <a:latin typeface="+mj-ea"/>
                          <a:ea typeface="+mj-ea"/>
                        </a:rPr>
                        <a:t>、</a:t>
                      </a:r>
                      <a:r>
                        <a:rPr lang="en-US" altLang="zh-TW" dirty="0">
                          <a:effectLst/>
                          <a:latin typeface="+mj-ea"/>
                          <a:ea typeface="+mj-ea"/>
                        </a:rPr>
                        <a:t>192.168.23.87</a:t>
                      </a:r>
                      <a:br>
                        <a:rPr lang="en-US" altLang="zh-TW" dirty="0">
                          <a:effectLst/>
                          <a:latin typeface="+mj-ea"/>
                          <a:ea typeface="+mj-ea"/>
                        </a:rPr>
                      </a:br>
                      <a:r>
                        <a:rPr lang="en-US" altLang="zh-TW" dirty="0">
                          <a:effectLst/>
                          <a:latin typeface="+mj-ea"/>
                          <a:ea typeface="+mj-ea"/>
                        </a:rPr>
                        <a:t>192.168.23.88</a:t>
                      </a:r>
                      <a:r>
                        <a:rPr lang="zh-TW" altLang="en-US" dirty="0">
                          <a:effectLst/>
                          <a:latin typeface="+mj-ea"/>
                          <a:ea typeface="+mj-ea"/>
                        </a:rPr>
                        <a:t>、</a:t>
                      </a:r>
                      <a:r>
                        <a:rPr lang="en-US" altLang="zh-TW" dirty="0">
                          <a:effectLst/>
                          <a:latin typeface="+mj-ea"/>
                          <a:ea typeface="+mj-ea"/>
                        </a:rPr>
                        <a:t>192.168.23.192</a:t>
                      </a:r>
                      <a:br>
                        <a:rPr lang="en-US" altLang="zh-TW" dirty="0">
                          <a:effectLst/>
                          <a:latin typeface="+mj-ea"/>
                          <a:ea typeface="+mj-ea"/>
                        </a:rPr>
                      </a:br>
                      <a:r>
                        <a:rPr lang="en-US" altLang="zh-TW" dirty="0">
                          <a:effectLst/>
                          <a:latin typeface="+mj-ea"/>
                          <a:ea typeface="+mj-ea"/>
                        </a:rPr>
                        <a:t>192.168.23.193</a:t>
                      </a:r>
                      <a:r>
                        <a:rPr lang="zh-TW" altLang="en-US" dirty="0">
                          <a:effectLst/>
                          <a:latin typeface="+mj-ea"/>
                          <a:ea typeface="+mj-ea"/>
                        </a:rPr>
                        <a:t>、</a:t>
                      </a:r>
                      <a:r>
                        <a:rPr lang="en-US" altLang="zh-TW" dirty="0">
                          <a:effectLst/>
                          <a:latin typeface="+mj-ea"/>
                          <a:ea typeface="+mj-ea"/>
                        </a:rPr>
                        <a:t>192.168.23.199</a:t>
                      </a:r>
                      <a:br>
                        <a:rPr lang="en-US" altLang="zh-TW" dirty="0">
                          <a:effectLst/>
                          <a:latin typeface="+mj-ea"/>
                          <a:ea typeface="+mj-ea"/>
                        </a:rPr>
                      </a:br>
                      <a:r>
                        <a:rPr lang="en-US" altLang="zh-TW" dirty="0">
                          <a:effectLst/>
                          <a:latin typeface="+mj-ea"/>
                          <a:ea typeface="+mj-ea"/>
                        </a:rPr>
                        <a:t>192.168.23.200</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l" fontAlgn="t"/>
                      <a:r>
                        <a:rPr lang="en-US" dirty="0">
                          <a:effectLst/>
                          <a:latin typeface="+mj-ea"/>
                          <a:ea typeface="+mj-ea"/>
                        </a:rPr>
                        <a:t>Edge</a:t>
                      </a:r>
                      <a:r>
                        <a:rPr lang="zh-TW" altLang="en-US" dirty="0">
                          <a:effectLst/>
                          <a:latin typeface="+mj-ea"/>
                          <a:ea typeface="+mj-ea"/>
                        </a:rPr>
                        <a:t> </a:t>
                      </a:r>
                      <a:r>
                        <a:rPr lang="en-US" dirty="0">
                          <a:effectLst/>
                          <a:latin typeface="+mj-ea"/>
                          <a:ea typeface="+mj-ea"/>
                        </a:rPr>
                        <a:t>Node</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bdse29.example.org</a:t>
                      </a:r>
                      <a:r>
                        <a:rPr lang="zh-TW" altLang="en-US" dirty="0">
                          <a:effectLst/>
                          <a:latin typeface="+mj-ea"/>
                          <a:ea typeface="+mj-ea"/>
                        </a:rPr>
                        <a:t>、</a:t>
                      </a:r>
                      <a:r>
                        <a:rPr lang="en-US" dirty="0">
                          <a:effectLst/>
                          <a:latin typeface="+mj-ea"/>
                          <a:ea typeface="+mj-ea"/>
                        </a:rPr>
                        <a:t>bdse85.example.org</a:t>
                      </a:r>
                      <a:br>
                        <a:rPr lang="en-US" dirty="0">
                          <a:effectLst/>
                          <a:latin typeface="+mj-ea"/>
                          <a:ea typeface="+mj-ea"/>
                        </a:rPr>
                      </a:br>
                      <a:r>
                        <a:rPr lang="en-US" dirty="0">
                          <a:effectLst/>
                          <a:latin typeface="+mj-ea"/>
                          <a:ea typeface="+mj-ea"/>
                        </a:rPr>
                        <a:t>bdse190.example.org</a:t>
                      </a:r>
                      <a:r>
                        <a:rPr lang="zh-TW" altLang="en-US" dirty="0">
                          <a:effectLst/>
                          <a:latin typeface="+mj-ea"/>
                          <a:ea typeface="+mj-ea"/>
                        </a:rPr>
                        <a:t>、</a:t>
                      </a:r>
                      <a:r>
                        <a:rPr lang="en-US" dirty="0">
                          <a:effectLst/>
                          <a:latin typeface="+mj-ea"/>
                          <a:ea typeface="+mj-ea"/>
                        </a:rPr>
                        <a:t>bdse197.example.org</a:t>
                      </a:r>
                    </a:p>
                  </a:txBody>
                  <a:tcPr marL="76200" marR="76200" marT="76200" marB="7620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192.168.23.29</a:t>
                      </a:r>
                      <a:r>
                        <a:rPr lang="zh-TW" altLang="en-US" dirty="0">
                          <a:effectLst/>
                          <a:latin typeface="+mj-ea"/>
                          <a:ea typeface="+mj-ea"/>
                        </a:rPr>
                        <a:t>、</a:t>
                      </a:r>
                      <a:r>
                        <a:rPr lang="en-US" altLang="zh-TW" dirty="0">
                          <a:effectLst/>
                          <a:latin typeface="+mj-ea"/>
                          <a:ea typeface="+mj-ea"/>
                        </a:rPr>
                        <a:t>192.168.23.85</a:t>
                      </a:r>
                      <a:br>
                        <a:rPr lang="en-US" altLang="zh-TW" dirty="0">
                          <a:effectLst/>
                          <a:latin typeface="+mj-ea"/>
                          <a:ea typeface="+mj-ea"/>
                        </a:rPr>
                      </a:br>
                      <a:r>
                        <a:rPr lang="en-US" altLang="zh-TW" dirty="0">
                          <a:effectLst/>
                          <a:latin typeface="+mj-ea"/>
                          <a:ea typeface="+mj-ea"/>
                        </a:rPr>
                        <a:t>192.168.23.190</a:t>
                      </a:r>
                      <a:r>
                        <a:rPr lang="zh-TW" altLang="en-US" dirty="0">
                          <a:effectLst/>
                          <a:latin typeface="+mj-ea"/>
                          <a:ea typeface="+mj-ea"/>
                        </a:rPr>
                        <a:t>、</a:t>
                      </a:r>
                      <a:r>
                        <a:rPr lang="en-US" altLang="zh-TW" dirty="0">
                          <a:effectLst/>
                          <a:latin typeface="+mj-ea"/>
                          <a:ea typeface="+mj-ea"/>
                        </a:rPr>
                        <a:t>192.168.23.197</a:t>
                      </a:r>
                    </a:p>
                  </a:txBody>
                  <a:tcPr marL="76200" marR="76200" marT="76200" marB="76200">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l" fontAlgn="t"/>
                      <a:r>
                        <a:rPr lang="en-US" dirty="0">
                          <a:effectLst/>
                          <a:latin typeface="+mj-ea"/>
                          <a:ea typeface="+mj-ea"/>
                        </a:rPr>
                        <a:t>Ganglia</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dirty="0">
                          <a:effectLst/>
                          <a:latin typeface="+mj-ea"/>
                          <a:ea typeface="+mj-ea"/>
                        </a:rPr>
                        <a:t>bdse31.example.org</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altLang="zh-TW" dirty="0">
                          <a:effectLst/>
                          <a:latin typeface="+mj-ea"/>
                          <a:ea typeface="+mj-ea"/>
                        </a:rPr>
                        <a:t>192.168.23.31</a:t>
                      </a:r>
                    </a:p>
                  </a:txBody>
                  <a:tcPr marL="76200" marR="76200" marT="76200" marB="76200" anchor="ct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6" name="投影片編號版面配置區 5"/>
          <p:cNvSpPr>
            <a:spLocks noGrp="1"/>
          </p:cNvSpPr>
          <p:nvPr>
            <p:ph type="sldNum" sz="quarter" idx="12"/>
          </p:nvPr>
        </p:nvSpPr>
        <p:spPr/>
        <p:txBody>
          <a:bodyPr/>
          <a:lstStyle/>
          <a:p>
            <a:fld id="{6E18DBF4-37B7-4C4F-9728-A1C100B177EE}" type="slidenum">
              <a:rPr lang="en-US" smtClean="0"/>
              <a:pPr/>
              <a:t>9</a:t>
            </a:fld>
            <a:endParaRPr lang="en-US"/>
          </a:p>
        </p:txBody>
      </p:sp>
      <p:sp>
        <p:nvSpPr>
          <p:cNvPr id="8" name="Footer Placeholder 4">
            <a:extLst>
              <a:ext uri="{FF2B5EF4-FFF2-40B4-BE49-F238E27FC236}">
                <a16:creationId xmlns:a16="http://schemas.microsoft.com/office/drawing/2014/main" id="{0593611A-2E94-4797-B57A-815D15E7C41A}"/>
              </a:ext>
            </a:extLst>
          </p:cNvPr>
          <p:cNvSpPr>
            <a:spLocks noGrp="1"/>
          </p:cNvSpPr>
          <p:nvPr>
            <p:ph type="ftr" sz="quarter" idx="11"/>
          </p:nvPr>
        </p:nvSpPr>
        <p:spPr/>
        <p:txBody>
          <a:bodyPr/>
          <a:lstStyle/>
          <a:p>
            <a:r>
              <a:rPr lang="zh-TW" altLang="en-US" dirty="0"/>
              <a:t>買點小幫手</a:t>
            </a:r>
            <a:endParaRPr lang="en-US" dirty="0"/>
          </a:p>
        </p:txBody>
      </p:sp>
    </p:spTree>
    <p:extLst>
      <p:ext uri="{BB962C8B-B14F-4D97-AF65-F5344CB8AC3E}">
        <p14:creationId xmlns:p14="http://schemas.microsoft.com/office/powerpoint/2010/main" val="403797859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2125</TotalTime>
  <Words>1720</Words>
  <Application>Microsoft Office PowerPoint</Application>
  <PresentationFormat>寬螢幕</PresentationFormat>
  <Paragraphs>483</Paragraphs>
  <Slides>46</Slides>
  <Notes>25</Notes>
  <HiddenSlides>0</HiddenSlides>
  <MMClips>0</MMClips>
  <ScaleCrop>false</ScaleCrop>
  <HeadingPairs>
    <vt:vector size="6" baseType="variant">
      <vt:variant>
        <vt:lpstr>使用字型</vt:lpstr>
      </vt:variant>
      <vt:variant>
        <vt:i4>10</vt:i4>
      </vt:variant>
      <vt:variant>
        <vt:lpstr>佈景主題</vt:lpstr>
      </vt:variant>
      <vt:variant>
        <vt:i4>4</vt:i4>
      </vt:variant>
      <vt:variant>
        <vt:lpstr>投影片標題</vt:lpstr>
      </vt:variant>
      <vt:variant>
        <vt:i4>46</vt:i4>
      </vt:variant>
    </vt:vector>
  </HeadingPairs>
  <TitlesOfParts>
    <vt:vector size="60" baseType="lpstr">
      <vt:lpstr>FontAwesome</vt:lpstr>
      <vt:lpstr>Open Sans</vt:lpstr>
      <vt:lpstr>微軟正黑體</vt:lpstr>
      <vt:lpstr>新細明體</vt:lpstr>
      <vt:lpstr>Arial</vt:lpstr>
      <vt:lpstr>Calibri</vt:lpstr>
      <vt:lpstr>Calibri Light</vt:lpstr>
      <vt:lpstr>Cambria Math</vt:lpstr>
      <vt:lpstr>Times New Roman</vt:lpstr>
      <vt:lpstr>Wingdings</vt:lpstr>
      <vt:lpstr>Office 佈景主題</vt:lpstr>
      <vt:lpstr>Office Theme</vt:lpstr>
      <vt:lpstr>1_Office 佈景主題</vt:lpstr>
      <vt:lpstr>1_Office Theme</vt:lpstr>
      <vt:lpstr>買點小幫手</vt:lpstr>
      <vt:lpstr>報告大綱</vt:lpstr>
      <vt:lpstr>成員介紹</vt:lpstr>
      <vt:lpstr>成員介紹</vt:lpstr>
      <vt:lpstr>成員介紹</vt:lpstr>
      <vt:lpstr>成員介紹</vt:lpstr>
      <vt:lpstr>Hadoop &amp; Ganglia</vt:lpstr>
      <vt:lpstr>基礎環境 </vt:lpstr>
      <vt:lpstr>架構描述</vt:lpstr>
      <vt:lpstr>架構圖</vt:lpstr>
      <vt:lpstr>額外建置-Ganglia</vt:lpstr>
      <vt:lpstr>系統負載-輕度</vt:lpstr>
      <vt:lpstr>系統負載-中度</vt:lpstr>
      <vt:lpstr>系統負載-重度</vt:lpstr>
      <vt:lpstr>研究動機 ：        消息面對股價造成的影響</vt:lpstr>
      <vt:lpstr>研究動機 ：        消息面對股價造成的影響</vt:lpstr>
      <vt:lpstr>研究動機 ：        消息面對股價造成的影響</vt:lpstr>
      <vt:lpstr>架構圖</vt:lpstr>
      <vt:lpstr>資料採礦的6大步驟</vt:lpstr>
      <vt:lpstr>結巴演算法</vt:lpstr>
      <vt:lpstr>斷詞示範-爬蟲截下之txt檔</vt:lpstr>
      <vt:lpstr>斷詞示範-預先準備好之詞庫</vt:lpstr>
      <vt:lpstr>斷詞示範-程式碼</vt:lpstr>
      <vt:lpstr>資料來源-歷史股價</vt:lpstr>
      <vt:lpstr>資料來源-歷史新聞</vt:lpstr>
      <vt:lpstr>為何選用中時電子報?</vt:lpstr>
      <vt:lpstr>歷史股價-處理後</vt:lpstr>
      <vt:lpstr>資料處理 – 文字部分處理</vt:lpstr>
      <vt:lpstr>Table – 一年份Key Words資料量</vt:lpstr>
      <vt:lpstr>模型預測工具</vt:lpstr>
      <vt:lpstr>Python VS Rapidminer</vt:lpstr>
      <vt:lpstr>使用Python進行文章漲跌預測</vt:lpstr>
      <vt:lpstr>F1 Score(Part 1)</vt:lpstr>
      <vt:lpstr>F1 Score(Part 2)</vt:lpstr>
      <vt:lpstr>F1 Score(Part 3)</vt:lpstr>
      <vt:lpstr>GBDT(Gradient Boosting Decision Tree)</vt:lpstr>
      <vt:lpstr>GBDT(Gradient Boosting Decision Tree)</vt:lpstr>
      <vt:lpstr>XGBoost(eXtreme Gradient Boosting)</vt:lpstr>
      <vt:lpstr>XGBoost   vs   GBDT</vt:lpstr>
      <vt:lpstr>XGBoost Demo</vt:lpstr>
      <vt:lpstr>特徵值分析(修正後R平方)</vt:lpstr>
      <vt:lpstr>特徵值分析(先行指標)</vt:lpstr>
      <vt:lpstr>特徵值分析(關鍵字)</vt:lpstr>
      <vt:lpstr>勝率成果分析(Part1)</vt:lpstr>
      <vt:lpstr>勝率成果分析(Part2)</vt:lpstr>
      <vt:lpstr>hank        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胖吉虎與他的快樂小夥伴</dc:title>
  <dc:creator>geniushoney Huang</dc:creator>
  <cp:lastModifiedBy>geniushoney Huang</cp:lastModifiedBy>
  <cp:revision>127</cp:revision>
  <dcterms:created xsi:type="dcterms:W3CDTF">2017-12-23T03:18:25Z</dcterms:created>
  <dcterms:modified xsi:type="dcterms:W3CDTF">2018-02-06T15:09:22Z</dcterms:modified>
</cp:coreProperties>
</file>